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256" r:id="rId3"/>
    <p:sldId id="258" r:id="rId4"/>
    <p:sldId id="259" r:id="rId5"/>
    <p:sldId id="257" r:id="rId6"/>
    <p:sldId id="260" r:id="rId7"/>
    <p:sldId id="261" r:id="rId8"/>
    <p:sldId id="262" r:id="rId9"/>
    <p:sldId id="264" r:id="rId10"/>
    <p:sldId id="267" r:id="rId11"/>
    <p:sldId id="265" r:id="rId12"/>
    <p:sldId id="266" r:id="rId13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 horzBarState="maximized">
    <p:restoredLeft sz="12278" autoAdjust="0"/>
    <p:restoredTop sz="94660"/>
  </p:normalViewPr>
  <p:slideViewPr>
    <p:cSldViewPr snapToGrid="0" showGuides="1">
      <p:cViewPr varScale="1">
        <p:scale>
          <a:sx n="117" d="100"/>
          <a:sy n="117" d="100"/>
        </p:scale>
        <p:origin x="510" y="102"/>
      </p:cViewPr>
      <p:guideLst>
        <p:guide orient="horz" pos="2138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8" Type="http://schemas.openxmlformats.org/officeDocument/2006/relationships/tableStyles" Target="tableStyles.xml"/><Relationship Id="rId17" Type="http://schemas.openxmlformats.org/officeDocument/2006/relationships/viewProps" Target="viewProps.xml"/><Relationship Id="rId16" Type="http://schemas.openxmlformats.org/officeDocument/2006/relationships/presProps" Target="presProps.xml"/><Relationship Id="rId15" Type="http://schemas.openxmlformats.org/officeDocument/2006/relationships/handoutMaster" Target="handoutMasters/handoutMaster1.xml"/><Relationship Id="rId14" Type="http://schemas.openxmlformats.org/officeDocument/2006/relationships/notesMaster" Target="notesMasters/notesMaster1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en-US" smtClean="0"/>
            </a:fld>
            <a:endParaRPr lang="en-US"/>
          </a:p>
        </p:txBody>
      </p:sp>
      <p:sp>
        <p:nvSpPr>
          <p:cNvPr id="4" name="Slide Image Placehoder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 Placeholder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/>
                <a:latin typeface="Calibri Light" panose="020F030202020403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Date Placeholder 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 Light" panose="020F0302020204030204" pitchFamily="34" charset="0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en-US" dirty="0">
                <a:sym typeface="+mn-ea"/>
              </a:rPr>
              <a:t>Click to edit Master text styles</a:t>
            </a:r>
            <a:endParaRPr lang="en-US" dirty="0"/>
          </a:p>
          <a:p>
            <a:pPr lvl="1"/>
            <a:r>
              <a:rPr lang="en-US" dirty="0">
                <a:sym typeface="+mn-ea"/>
              </a:rPr>
              <a:t>Second level</a:t>
            </a:r>
            <a:endParaRPr lang="en-US" dirty="0"/>
          </a:p>
          <a:p>
            <a:pPr lvl="2"/>
            <a:r>
              <a:rPr lang="en-US" dirty="0">
                <a:sym typeface="+mn-ea"/>
              </a:rPr>
              <a:t>Third level</a:t>
            </a:r>
            <a:endParaRPr lang="en-US" dirty="0"/>
          </a:p>
          <a:p>
            <a:pPr lvl="3"/>
            <a:r>
              <a:rPr lang="en-US" dirty="0">
                <a:sym typeface="+mn-ea"/>
              </a:rPr>
              <a:t>Fourth level</a:t>
            </a:r>
            <a:endParaRPr lang="en-US" dirty="0"/>
          </a:p>
          <a:p>
            <a:pPr lvl="4"/>
            <a:r>
              <a:rPr lang="en-US" dirty="0">
                <a:sym typeface="+mn-ea"/>
              </a:rPr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4400" b="1">
                <a:effectLst/>
                <a:latin typeface="Calibri Light" panose="020F030202020403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 smtClean="0"/>
          </a:p>
          <a:p>
            <a:pPr lvl="1"/>
            <a:r>
              <a:rPr lang="en-US" dirty="0"/>
              <a:t>Second level 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750945"/>
            <a:ext cx="9843135" cy="811530"/>
          </a:xfrm>
        </p:spPr>
        <p:txBody>
          <a:bodyPr anchor="b">
            <a:noAutofit/>
          </a:bodyPr>
          <a:lstStyle>
            <a:lvl1pPr>
              <a:defRPr sz="6000">
                <a:effectLst/>
              </a:defRPr>
            </a:lvl1pPr>
          </a:lstStyle>
          <a:p>
            <a:r>
              <a:rPr lang="en-US" dirty="0" smtClean="0">
                <a:sym typeface="+mn-ea"/>
              </a:rPr>
              <a:t>Click to edit Master title style</a:t>
            </a:r>
            <a:endParaRPr lang="en-US" dirty="0" smtClean="0">
              <a:sym typeface="+mn-ea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7321550" cy="647555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4400" b="0" i="0">
                <a:effectLst/>
              </a:defRPr>
            </a:lvl1pPr>
          </a:lstStyle>
          <a:p>
            <a:r>
              <a:rPr lang="en-US" dirty="0" smtClean="0">
                <a:sym typeface="+mn-ea"/>
              </a:rPr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lnSpc>
                <a:spcPct val="15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kumimoji="0" lang="en-US" sz="2800" b="0" i="0" u="none" strike="noStrike" kern="1200" cap="none" spc="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>
              <a:lnSpc>
                <a:spcPct val="15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>
                <a:sym typeface="+mn-ea"/>
              </a:rPr>
              <a:t>Second level</a:t>
            </a:r>
            <a:endParaRPr lang="en-US" dirty="0"/>
          </a:p>
          <a:p>
            <a:pPr lvl="2"/>
            <a:r>
              <a:rPr lang="en-US" dirty="0">
                <a:sym typeface="+mn-ea"/>
              </a:rPr>
              <a:t>Third level</a:t>
            </a:r>
            <a:endParaRPr lang="en-US" dirty="0"/>
          </a:p>
          <a:p>
            <a:pPr lvl="3"/>
            <a:r>
              <a:rPr lang="en-US" dirty="0">
                <a:sym typeface="+mn-ea"/>
              </a:rPr>
              <a:t>Fourth level</a:t>
            </a:r>
            <a:endParaRPr lang="en-US" dirty="0"/>
          </a:p>
          <a:p>
            <a:pPr lvl="4"/>
            <a:r>
              <a:rPr lang="en-US" dirty="0">
                <a:sym typeface="+mn-ea"/>
              </a:rPr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>
                <a:sym typeface="+mn-ea"/>
              </a:rPr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en-US" dirty="0">
                <a:sym typeface="+mn-ea"/>
              </a:rPr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400" b="0">
                <a:effectLst/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3200" b="0">
                <a:effectLst/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en-US" smtClean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dirty="0" smtClean="0"/>
              <a:t>Click to edit Master text styles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  <a:endParaRPr lang="en-US" dirty="0" smtClean="0"/>
          </a:p>
          <a:p>
            <a:pPr lvl="2"/>
            <a:r>
              <a:rPr lang="en-US" dirty="0" smtClean="0"/>
              <a:t>Third level</a:t>
            </a:r>
            <a:endParaRPr lang="en-US" dirty="0"/>
          </a:p>
          <a:p>
            <a:pPr lvl="3"/>
            <a:r>
              <a:rPr lang="en-US" dirty="0" smtClean="0"/>
              <a:t>Fourth level</a:t>
            </a:r>
            <a:endParaRPr lang="en-US" dirty="0"/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49AE70B2-8BF9-45C0-BB95-33D1B9D3A854}" type="slidenum">
              <a:rPr lang="en-US" smtClean="0"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Calibri Light" panose="020F0302020204030204" pitchFamily="34" charset="0"/>
          <a:ea typeface="+mj-ea"/>
          <a:cs typeface="+mj-cs"/>
        </a:defRPr>
      </a:lvl1pPr>
    </p:titleStyle>
    <p:bodyStyle>
      <a:lvl1pPr marL="0" marR="0" indent="0" algn="l" defTabSz="914400" rtl="0" eaLnBrk="1" fontAlgn="auto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Tx/>
        <a:buFont typeface="Arial" panose="020B0604020202020204" pitchFamily="34" charset="0"/>
        <a:buNone/>
        <a:defRPr sz="2800" b="0" kern="120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 baseline="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effectLst/>
          <a:latin typeface="Calibri Light" panose="020F0302020204030204" pitchFamily="34" charset="0"/>
          <a:ea typeface="+mn-ea"/>
          <a:cs typeface="Calibri Light" panose="020F030202020403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effectLst/>
          <a:latin typeface="Calibri Light" panose="020F0302020204030204" pitchFamily="34" charset="0"/>
          <a:ea typeface="+mn-ea"/>
          <a:cs typeface="Calibri Light" panose="020F030202020403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effectLst/>
          <a:latin typeface="Calibri Light" panose="020F0302020204030204" pitchFamily="34" charset="0"/>
          <a:ea typeface="+mn-ea"/>
          <a:cs typeface="Calibri Light" panose="020F030202020403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image" Target="../media/image11.jpe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image" Target="../media/image1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548130"/>
            <a:ext cx="9144000" cy="1548765"/>
          </a:xfrm>
        </p:spPr>
        <p:txBody>
          <a:bodyPr>
            <a:normAutofit fontScale="90000"/>
          </a:bodyPr>
          <a:lstStyle/>
          <a:p>
            <a:r>
              <a:rPr lang="en-US" altLang="en-US" sz="4000">
                <a:latin typeface="Century Gothic" panose="020B0502020202020204" charset="0"/>
                <a:cs typeface="Century Gothic" panose="020B0502020202020204" charset="0"/>
              </a:rPr>
              <a:t>Программирование</a:t>
            </a:r>
            <a:r>
              <a:rPr lang="en-US" altLang="ru-RU" sz="4000">
                <a:latin typeface="Century Gothic" panose="020B0502020202020204" charset="0"/>
                <a:cs typeface="Century Gothic" panose="020B0502020202020204" charset="0"/>
              </a:rPr>
              <a:t> </a:t>
            </a:r>
            <a:r>
              <a:rPr lang="en-US" altLang="en-US" sz="4000">
                <a:latin typeface="Century Gothic" panose="020B0502020202020204" charset="0"/>
                <a:cs typeface="Century Gothic" panose="020B0502020202020204" charset="0"/>
              </a:rPr>
              <a:t>погодного</a:t>
            </a:r>
            <a:r>
              <a:rPr lang="en-US" altLang="ru-RU" sz="4000">
                <a:latin typeface="Century Gothic" panose="020B0502020202020204" charset="0"/>
                <a:cs typeface="Century Gothic" panose="020B0502020202020204" charset="0"/>
              </a:rPr>
              <a:t> </a:t>
            </a:r>
            <a:r>
              <a:rPr lang="en-US" altLang="en-US" sz="4000">
                <a:latin typeface="Century Gothic" panose="020B0502020202020204" charset="0"/>
                <a:cs typeface="Century Gothic" panose="020B0502020202020204" charset="0"/>
              </a:rPr>
              <a:t>бота</a:t>
            </a:r>
            <a:r>
              <a:rPr lang="en-US" altLang="ru-RU" sz="4000">
                <a:latin typeface="Century Gothic" panose="020B0502020202020204" charset="0"/>
                <a:cs typeface="Century Gothic" panose="020B0502020202020204" charset="0"/>
              </a:rPr>
              <a:t> </a:t>
            </a:r>
            <a:r>
              <a:rPr lang="en-US" altLang="en-US" sz="4000">
                <a:latin typeface="Century Gothic" panose="020B0502020202020204" charset="0"/>
                <a:cs typeface="Century Gothic" panose="020B0502020202020204" charset="0"/>
              </a:rPr>
              <a:t>для</a:t>
            </a:r>
            <a:r>
              <a:rPr lang="en-US" altLang="ru-RU" sz="4000">
                <a:latin typeface="Century Gothic" panose="020B0502020202020204" charset="0"/>
                <a:cs typeface="Century Gothic" panose="020B0502020202020204" charset="0"/>
              </a:rPr>
              <a:t> </a:t>
            </a:r>
            <a:r>
              <a:rPr lang="en-US" altLang="en-US" sz="4000">
                <a:latin typeface="Century Gothic" panose="020B0502020202020204" charset="0"/>
                <a:cs typeface="Century Gothic" panose="020B0502020202020204" charset="0"/>
              </a:rPr>
              <a:t>мессенджера</a:t>
            </a:r>
            <a:r>
              <a:rPr lang="en-US" altLang="ru-RU" sz="4000">
                <a:latin typeface="Century Gothic" panose="020B0502020202020204" charset="0"/>
                <a:cs typeface="Century Gothic" panose="020B0502020202020204" charset="0"/>
              </a:rPr>
              <a:t> “Telegram”</a:t>
            </a:r>
            <a:endParaRPr lang="en-US" altLang="ru-RU" sz="4000">
              <a:latin typeface="Century Gothic" panose="020B0502020202020204" charset="0"/>
              <a:cs typeface="Century Gothic" panose="020B0502020202020204" charset="0"/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524000" y="3429000"/>
            <a:ext cx="9144000" cy="951230"/>
          </a:xfrm>
        </p:spPr>
        <p:txBody>
          <a:bodyPr/>
          <a:lstStyle/>
          <a:p>
            <a:r>
              <a:rPr lang="ru-RU">
                <a:latin typeface="Century Gothic" panose="020B0502020202020204" charset="0"/>
                <a:cs typeface="Century Gothic" panose="020B0502020202020204" charset="0"/>
              </a:rPr>
              <a:t>Заводчиков Георгий Михайлович</a:t>
            </a:r>
            <a:endParaRPr lang="ru-RU">
              <a:latin typeface="Century Gothic" panose="020B0502020202020204" charset="0"/>
              <a:cs typeface="Century Gothic" panose="020B0502020202020204" charset="0"/>
            </a:endParaRPr>
          </a:p>
          <a:p>
            <a:r>
              <a:rPr lang="ru-RU">
                <a:latin typeface="Century Gothic" panose="020B0502020202020204" charset="0"/>
                <a:cs typeface="Century Gothic" panose="020B0502020202020204" charset="0"/>
              </a:rPr>
              <a:t>9 </a:t>
            </a:r>
            <a:r>
              <a:rPr lang="en-US">
                <a:latin typeface="Century Gothic" panose="020B0502020202020204" charset="0"/>
                <a:cs typeface="Century Gothic" panose="020B0502020202020204" charset="0"/>
              </a:rPr>
              <a:t>“</a:t>
            </a:r>
            <a:r>
              <a:rPr lang="ru-RU">
                <a:latin typeface="Century Gothic" panose="020B0502020202020204" charset="0"/>
                <a:cs typeface="Century Gothic" panose="020B0502020202020204" charset="0"/>
              </a:rPr>
              <a:t>Б</a:t>
            </a:r>
            <a:r>
              <a:rPr lang="en-US">
                <a:latin typeface="Century Gothic" panose="020B0502020202020204" charset="0"/>
                <a:cs typeface="Century Gothic" panose="020B0502020202020204" charset="0"/>
              </a:rPr>
              <a:t>”</a:t>
            </a:r>
            <a:endParaRPr lang="en-US">
              <a:latin typeface="Century Gothic" panose="020B0502020202020204" charset="0"/>
              <a:cs typeface="Century Gothic" panose="020B050202020202020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60000" y="360000"/>
            <a:ext cx="10515600" cy="1325563"/>
          </a:xfrm>
        </p:spPr>
        <p:txBody>
          <a:bodyPr/>
          <a:p>
            <a:r>
              <a:rPr lang="ru-RU" altLang="en-US"/>
              <a:t>Заключение</a:t>
            </a:r>
            <a:endParaRPr lang="ru-RU" altLang="en-US"/>
          </a:p>
        </p:txBody>
      </p:sp>
      <p:sp>
        <p:nvSpPr>
          <p:cNvPr id="3" name="Замещающее содержимое 2"/>
          <p:cNvSpPr>
            <a:spLocks noGrp="1"/>
          </p:cNvSpPr>
          <p:nvPr>
            <p:ph idx="1"/>
          </p:nvPr>
        </p:nvSpPr>
        <p:spPr>
          <a:xfrm>
            <a:off x="360045" y="1800225"/>
            <a:ext cx="10515600" cy="525780"/>
          </a:xfrm>
        </p:spPr>
        <p:txBody>
          <a:bodyPr/>
          <a:p>
            <a:r>
              <a:rPr lang="en-US" altLang="en-US">
                <a:latin typeface="Century Gothic" panose="020B0502020202020204" charset="0"/>
                <a:cs typeface="Century Gothic" panose="020B0502020202020204" charset="0"/>
              </a:rPr>
              <a:t>В</a:t>
            </a:r>
            <a:r>
              <a:rPr lang="en-US" altLang="ru-RU">
                <a:latin typeface="Century Gothic" panose="020B0502020202020204" charset="0"/>
                <a:cs typeface="Century Gothic" panose="020B0502020202020204" charset="0"/>
              </a:rPr>
              <a:t> </a:t>
            </a:r>
            <a:r>
              <a:rPr lang="en-US" altLang="en-US">
                <a:latin typeface="Century Gothic" panose="020B0502020202020204" charset="0"/>
                <a:cs typeface="Century Gothic" panose="020B0502020202020204" charset="0"/>
              </a:rPr>
              <a:t>ходе</a:t>
            </a:r>
            <a:r>
              <a:rPr lang="en-US" altLang="ru-RU">
                <a:latin typeface="Century Gothic" panose="020B0502020202020204" charset="0"/>
                <a:cs typeface="Century Gothic" panose="020B0502020202020204" charset="0"/>
              </a:rPr>
              <a:t> </a:t>
            </a:r>
            <a:r>
              <a:rPr lang="en-US" altLang="en-US">
                <a:latin typeface="Century Gothic" panose="020B0502020202020204" charset="0"/>
                <a:cs typeface="Century Gothic" panose="020B0502020202020204" charset="0"/>
              </a:rPr>
              <a:t>работы</a:t>
            </a:r>
            <a:r>
              <a:rPr lang="en-US" altLang="ru-RU">
                <a:latin typeface="Century Gothic" panose="020B0502020202020204" charset="0"/>
                <a:cs typeface="Century Gothic" panose="020B0502020202020204" charset="0"/>
              </a:rPr>
              <a:t> </a:t>
            </a:r>
            <a:r>
              <a:rPr lang="en-US" altLang="en-US">
                <a:latin typeface="Century Gothic" panose="020B0502020202020204" charset="0"/>
                <a:cs typeface="Century Gothic" panose="020B0502020202020204" charset="0"/>
              </a:rPr>
              <a:t>над</a:t>
            </a:r>
            <a:r>
              <a:rPr lang="en-US" altLang="ru-RU">
                <a:latin typeface="Century Gothic" panose="020B0502020202020204" charset="0"/>
                <a:cs typeface="Century Gothic" panose="020B0502020202020204" charset="0"/>
              </a:rPr>
              <a:t> </a:t>
            </a:r>
            <a:r>
              <a:rPr lang="en-US" altLang="en-US">
                <a:latin typeface="Century Gothic" panose="020B0502020202020204" charset="0"/>
                <a:cs typeface="Century Gothic" panose="020B0502020202020204" charset="0"/>
              </a:rPr>
              <a:t>проектом</a:t>
            </a:r>
            <a:r>
              <a:rPr lang="ru-RU" altLang="en-US">
                <a:latin typeface="Century Gothic" panose="020B0502020202020204" charset="0"/>
                <a:cs typeface="Century Gothic" panose="020B0502020202020204" charset="0"/>
              </a:rPr>
              <a:t> я:</a:t>
            </a:r>
            <a:r>
              <a:rPr lang="en-US" altLang="ru-RU">
                <a:latin typeface="Century Gothic" panose="020B0502020202020204" charset="0"/>
                <a:cs typeface="Century Gothic" panose="020B0502020202020204" charset="0"/>
              </a:rPr>
              <a:t> </a:t>
            </a:r>
            <a:endParaRPr lang="en-US" altLang="ru-RU">
              <a:latin typeface="Century Gothic" panose="020B0502020202020204" charset="0"/>
              <a:cs typeface="Century Gothic" panose="020B0502020202020204" charset="0"/>
            </a:endParaRPr>
          </a:p>
          <a:p>
            <a:endParaRPr lang="ru-RU" altLang="ru-RU">
              <a:latin typeface="Century Gothic" panose="020B0502020202020204" charset="0"/>
              <a:cs typeface="Century Gothic" panose="020B0502020202020204" charset="0"/>
            </a:endParaRPr>
          </a:p>
        </p:txBody>
      </p:sp>
      <p:sp>
        <p:nvSpPr>
          <p:cNvPr id="4" name="Текстовое поле 3"/>
          <p:cNvSpPr txBox="1"/>
          <p:nvPr/>
        </p:nvSpPr>
        <p:spPr>
          <a:xfrm>
            <a:off x="1080000" y="3420000"/>
            <a:ext cx="1044892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 sz="2800">
                <a:latin typeface="Century Gothic" panose="020B0502020202020204" charset="0"/>
                <a:cs typeface="Century Gothic" panose="020B0502020202020204" charset="0"/>
              </a:rPr>
              <a:t>Изучил библиотеки </a:t>
            </a:r>
            <a:r>
              <a:rPr lang="en-US" altLang="ru-RU" sz="2800">
                <a:latin typeface="Century Gothic" panose="020B0502020202020204" charset="0"/>
                <a:cs typeface="Century Gothic" panose="020B0502020202020204" charset="0"/>
              </a:rPr>
              <a:t>aiogram, aiohttp, json</a:t>
            </a:r>
            <a:r>
              <a:rPr lang="ru-RU" altLang="en-US" sz="2800">
                <a:latin typeface="Century Gothic" panose="020B0502020202020204" charset="0"/>
                <a:cs typeface="Century Gothic" panose="020B0502020202020204" charset="0"/>
              </a:rPr>
              <a:t> для языка </a:t>
            </a:r>
            <a:r>
              <a:rPr lang="en-US" altLang="en-US" sz="2800">
                <a:latin typeface="Century Gothic" panose="020B0502020202020204" charset="0"/>
                <a:cs typeface="Century Gothic" panose="020B0502020202020204" charset="0"/>
              </a:rPr>
              <a:t>python</a:t>
            </a:r>
            <a:endParaRPr lang="en-US" altLang="en-US" sz="2800">
              <a:latin typeface="Century Gothic" panose="020B0502020202020204" charset="0"/>
              <a:cs typeface="Century Gothic" panose="020B0502020202020204" charset="0"/>
            </a:endParaRPr>
          </a:p>
        </p:txBody>
      </p:sp>
      <p:sp>
        <p:nvSpPr>
          <p:cNvPr id="5" name="Текстовое поле 4"/>
          <p:cNvSpPr txBox="1"/>
          <p:nvPr/>
        </p:nvSpPr>
        <p:spPr>
          <a:xfrm>
            <a:off x="1080000" y="5291255"/>
            <a:ext cx="1028954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2800">
                <a:latin typeface="Century Gothic" panose="020B0502020202020204" charset="0"/>
                <a:cs typeface="Century Gothic" panose="020B0502020202020204" charset="0"/>
                <a:sym typeface="+mn-ea"/>
              </a:rPr>
              <a:t>Улучшил</a:t>
            </a:r>
            <a:r>
              <a:rPr lang="en-US" altLang="ru-RU" sz="2800">
                <a:latin typeface="Century Gothic" panose="020B0502020202020204" charset="0"/>
                <a:cs typeface="Century Gothic" panose="020B0502020202020204" charset="0"/>
                <a:sym typeface="+mn-ea"/>
              </a:rPr>
              <a:t> </a:t>
            </a:r>
            <a:r>
              <a:rPr lang="en-US" altLang="en-US" sz="2800">
                <a:latin typeface="Century Gothic" panose="020B0502020202020204" charset="0"/>
                <a:cs typeface="Century Gothic" panose="020B0502020202020204" charset="0"/>
                <a:sym typeface="+mn-ea"/>
              </a:rPr>
              <a:t>свои</a:t>
            </a:r>
            <a:r>
              <a:rPr lang="en-US" altLang="ru-RU" sz="2800">
                <a:latin typeface="Century Gothic" panose="020B0502020202020204" charset="0"/>
                <a:cs typeface="Century Gothic" panose="020B0502020202020204" charset="0"/>
                <a:sym typeface="+mn-ea"/>
              </a:rPr>
              <a:t> </a:t>
            </a:r>
            <a:r>
              <a:rPr lang="en-US" altLang="en-US" sz="2800">
                <a:latin typeface="Century Gothic" panose="020B0502020202020204" charset="0"/>
                <a:cs typeface="Century Gothic" panose="020B0502020202020204" charset="0"/>
                <a:sym typeface="+mn-ea"/>
              </a:rPr>
              <a:t>навыки</a:t>
            </a:r>
            <a:r>
              <a:rPr lang="en-US" altLang="ru-RU" sz="2800">
                <a:latin typeface="Century Gothic" panose="020B0502020202020204" charset="0"/>
                <a:cs typeface="Century Gothic" panose="020B0502020202020204" charset="0"/>
                <a:sym typeface="+mn-ea"/>
              </a:rPr>
              <a:t> </a:t>
            </a:r>
            <a:r>
              <a:rPr lang="en-US" altLang="en-US" sz="2800">
                <a:latin typeface="Century Gothic" panose="020B0502020202020204" charset="0"/>
                <a:cs typeface="Century Gothic" panose="020B0502020202020204" charset="0"/>
                <a:sym typeface="+mn-ea"/>
              </a:rPr>
              <a:t>программирования</a:t>
            </a:r>
            <a:r>
              <a:rPr lang="en-US" altLang="ru-RU" sz="2800">
                <a:latin typeface="Century Gothic" panose="020B0502020202020204" charset="0"/>
                <a:cs typeface="Century Gothic" panose="020B0502020202020204" charset="0"/>
                <a:sym typeface="+mn-ea"/>
              </a:rPr>
              <a:t> </a:t>
            </a:r>
            <a:r>
              <a:rPr lang="en-US" altLang="en-US" sz="2800">
                <a:latin typeface="Century Gothic" panose="020B0502020202020204" charset="0"/>
                <a:cs typeface="Century Gothic" panose="020B0502020202020204" charset="0"/>
                <a:sym typeface="+mn-ea"/>
              </a:rPr>
              <a:t>на</a:t>
            </a:r>
            <a:r>
              <a:rPr lang="en-US" altLang="ru-RU" sz="2800">
                <a:latin typeface="Century Gothic" panose="020B0502020202020204" charset="0"/>
                <a:cs typeface="Century Gothic" panose="020B0502020202020204" charset="0"/>
                <a:sym typeface="+mn-ea"/>
              </a:rPr>
              <a:t> </a:t>
            </a:r>
            <a:r>
              <a:rPr lang="en-US" altLang="en-US" sz="2800">
                <a:latin typeface="Century Gothic" panose="020B0502020202020204" charset="0"/>
                <a:cs typeface="Century Gothic" panose="020B0502020202020204" charset="0"/>
                <a:sym typeface="+mn-ea"/>
              </a:rPr>
              <a:t>языке</a:t>
            </a:r>
            <a:r>
              <a:rPr lang="en-US" altLang="ru-RU" sz="2800">
                <a:latin typeface="Century Gothic" panose="020B0502020202020204" charset="0"/>
                <a:cs typeface="Century Gothic" panose="020B0502020202020204" charset="0"/>
                <a:sym typeface="+mn-ea"/>
              </a:rPr>
              <a:t> Python. </a:t>
            </a:r>
            <a:endParaRPr lang="ru-RU" altLang="en-US" sz="2800"/>
          </a:p>
        </p:txBody>
      </p:sp>
      <p:sp>
        <p:nvSpPr>
          <p:cNvPr id="6" name="Текстовое поле 5"/>
          <p:cNvSpPr txBox="1"/>
          <p:nvPr/>
        </p:nvSpPr>
        <p:spPr>
          <a:xfrm>
            <a:off x="1080000" y="2339975"/>
            <a:ext cx="10289540" cy="9569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ru-RU" altLang="en-US" sz="2800">
                <a:latin typeface="Century Gothic" panose="020B0502020202020204" charset="0"/>
                <a:cs typeface="Century Gothic" panose="020B0502020202020204" charset="0"/>
                <a:sym typeface="+mn-ea"/>
              </a:rPr>
              <a:t>П</a:t>
            </a:r>
            <a:r>
              <a:rPr lang="en-US" altLang="en-US" sz="2800">
                <a:latin typeface="Century Gothic" panose="020B0502020202020204" charset="0"/>
                <a:cs typeface="Century Gothic" panose="020B0502020202020204" charset="0"/>
                <a:sym typeface="+mn-ea"/>
              </a:rPr>
              <a:t>роанализировал</a:t>
            </a:r>
            <a:r>
              <a:rPr lang="en-US" altLang="ru-RU" sz="2800">
                <a:latin typeface="Century Gothic" panose="020B0502020202020204" charset="0"/>
                <a:cs typeface="Century Gothic" panose="020B0502020202020204" charset="0"/>
                <a:sym typeface="+mn-ea"/>
              </a:rPr>
              <a:t> </a:t>
            </a:r>
            <a:r>
              <a:rPr lang="en-US" altLang="en-US" sz="2800">
                <a:latin typeface="Century Gothic" panose="020B0502020202020204" charset="0"/>
                <a:cs typeface="Century Gothic" panose="020B0502020202020204" charset="0"/>
                <a:sym typeface="+mn-ea"/>
              </a:rPr>
              <a:t>существующие</a:t>
            </a:r>
            <a:r>
              <a:rPr lang="en-US" altLang="ru-RU" sz="2800">
                <a:latin typeface="Century Gothic" panose="020B0502020202020204" charset="0"/>
                <a:cs typeface="Century Gothic" panose="020B0502020202020204" charset="0"/>
                <a:sym typeface="+mn-ea"/>
              </a:rPr>
              <a:t> </a:t>
            </a:r>
            <a:r>
              <a:rPr lang="en-US" altLang="en-US" sz="2800">
                <a:latin typeface="Century Gothic" panose="020B0502020202020204" charset="0"/>
                <a:cs typeface="Century Gothic" panose="020B0502020202020204" charset="0"/>
                <a:sym typeface="+mn-ea"/>
              </a:rPr>
              <a:t>подходы</a:t>
            </a:r>
            <a:r>
              <a:rPr lang="en-US" altLang="ru-RU" sz="2800">
                <a:latin typeface="Century Gothic" panose="020B0502020202020204" charset="0"/>
                <a:cs typeface="Century Gothic" panose="020B0502020202020204" charset="0"/>
                <a:sym typeface="+mn-ea"/>
              </a:rPr>
              <a:t> </a:t>
            </a:r>
            <a:r>
              <a:rPr lang="en-US" altLang="en-US" sz="2800">
                <a:latin typeface="Century Gothic" panose="020B0502020202020204" charset="0"/>
                <a:cs typeface="Century Gothic" panose="020B0502020202020204" charset="0"/>
                <a:sym typeface="+mn-ea"/>
              </a:rPr>
              <a:t>к</a:t>
            </a:r>
            <a:r>
              <a:rPr lang="en-US" altLang="ru-RU" sz="2800">
                <a:latin typeface="Century Gothic" panose="020B0502020202020204" charset="0"/>
                <a:cs typeface="Century Gothic" panose="020B0502020202020204" charset="0"/>
                <a:sym typeface="+mn-ea"/>
              </a:rPr>
              <a:t> </a:t>
            </a:r>
            <a:r>
              <a:rPr lang="en-US" altLang="en-US" sz="2800">
                <a:latin typeface="Century Gothic" panose="020B0502020202020204" charset="0"/>
                <a:cs typeface="Century Gothic" panose="020B0502020202020204" charset="0"/>
                <a:sym typeface="+mn-ea"/>
              </a:rPr>
              <a:t>программированию</a:t>
            </a:r>
            <a:r>
              <a:rPr lang="en-US" altLang="ru-RU" sz="2800">
                <a:latin typeface="Century Gothic" panose="020B0502020202020204" charset="0"/>
                <a:cs typeface="Century Gothic" panose="020B0502020202020204" charset="0"/>
                <a:sym typeface="+mn-ea"/>
              </a:rPr>
              <a:t> Telegram-</a:t>
            </a:r>
            <a:r>
              <a:rPr lang="en-US" altLang="en-US" sz="2800">
                <a:latin typeface="Century Gothic" panose="020B0502020202020204" charset="0"/>
                <a:cs typeface="Century Gothic" panose="020B0502020202020204" charset="0"/>
                <a:sym typeface="+mn-ea"/>
              </a:rPr>
              <a:t>ботов</a:t>
            </a:r>
            <a:r>
              <a:rPr lang="en-US" altLang="ru-RU" sz="2800">
                <a:latin typeface="Century Gothic" panose="020B0502020202020204" charset="0"/>
                <a:cs typeface="Century Gothic" panose="020B0502020202020204" charset="0"/>
                <a:sym typeface="+mn-ea"/>
              </a:rPr>
              <a:t> </a:t>
            </a:r>
            <a:r>
              <a:rPr lang="en-US" altLang="en-US" sz="2800">
                <a:latin typeface="Century Gothic" panose="020B0502020202020204" charset="0"/>
                <a:cs typeface="Century Gothic" panose="020B0502020202020204" charset="0"/>
                <a:sym typeface="+mn-ea"/>
              </a:rPr>
              <a:t>на</a:t>
            </a:r>
            <a:r>
              <a:rPr lang="en-US" altLang="ru-RU" sz="2800">
                <a:latin typeface="Century Gothic" panose="020B0502020202020204" charset="0"/>
                <a:cs typeface="Century Gothic" panose="020B0502020202020204" charset="0"/>
                <a:sym typeface="+mn-ea"/>
              </a:rPr>
              <a:t> </a:t>
            </a:r>
            <a:r>
              <a:rPr lang="en-US" altLang="en-US" sz="2800">
                <a:latin typeface="Century Gothic" panose="020B0502020202020204" charset="0"/>
                <a:cs typeface="Century Gothic" panose="020B0502020202020204" charset="0"/>
                <a:sym typeface="+mn-ea"/>
              </a:rPr>
              <a:t>языке</a:t>
            </a:r>
            <a:r>
              <a:rPr lang="en-US" altLang="ru-RU" sz="2800">
                <a:latin typeface="Century Gothic" panose="020B0502020202020204" charset="0"/>
                <a:cs typeface="Century Gothic" panose="020B0502020202020204" charset="0"/>
                <a:sym typeface="+mn-ea"/>
              </a:rPr>
              <a:t> Python</a:t>
            </a:r>
            <a:r>
              <a:rPr lang="ru-RU" altLang="en-US" sz="2800">
                <a:latin typeface="Century Gothic" panose="020B0502020202020204" charset="0"/>
                <a:cs typeface="Century Gothic" panose="020B0502020202020204" charset="0"/>
                <a:sym typeface="+mn-ea"/>
              </a:rPr>
              <a:t>.</a:t>
            </a:r>
            <a:endParaRPr lang="en-US" altLang="ru-RU" sz="2800">
              <a:latin typeface="Century Gothic" panose="020B0502020202020204" charset="0"/>
              <a:cs typeface="Century Gothic" panose="020B0502020202020204" charset="0"/>
            </a:endParaRPr>
          </a:p>
          <a:p>
            <a:endParaRPr lang="ru-RU" altLang="en-US" sz="2800"/>
          </a:p>
        </p:txBody>
      </p:sp>
      <p:pic>
        <p:nvPicPr>
          <p:cNvPr id="7" name="Рисунок 4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82" t="43865" r="42283" b="38357"/>
          <a:stretch>
            <a:fillRect/>
          </a:stretch>
        </p:blipFill>
        <p:spPr>
          <a:xfrm>
            <a:off x="360000" y="2494713"/>
            <a:ext cx="675860" cy="647700"/>
          </a:xfrm>
          <a:prstGeom prst="rect">
            <a:avLst/>
          </a:prstGeom>
        </p:spPr>
      </p:pic>
      <p:pic>
        <p:nvPicPr>
          <p:cNvPr id="8" name="Рисунок 4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82" t="43865" r="42283" b="38357"/>
          <a:stretch>
            <a:fillRect/>
          </a:stretch>
        </p:blipFill>
        <p:spPr>
          <a:xfrm>
            <a:off x="360000" y="3394508"/>
            <a:ext cx="675860" cy="647700"/>
          </a:xfrm>
          <a:prstGeom prst="rect">
            <a:avLst/>
          </a:prstGeom>
        </p:spPr>
      </p:pic>
      <p:pic>
        <p:nvPicPr>
          <p:cNvPr id="9" name="Рисунок 4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82" t="43865" r="42283" b="38357"/>
          <a:stretch>
            <a:fillRect/>
          </a:stretch>
        </p:blipFill>
        <p:spPr>
          <a:xfrm>
            <a:off x="360000" y="4294303"/>
            <a:ext cx="675860" cy="647700"/>
          </a:xfrm>
          <a:prstGeom prst="rect">
            <a:avLst/>
          </a:prstGeom>
        </p:spPr>
      </p:pic>
      <p:pic>
        <p:nvPicPr>
          <p:cNvPr id="10" name="Рисунок 4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82" t="43865" r="42283" b="38357"/>
          <a:stretch>
            <a:fillRect/>
          </a:stretch>
        </p:blipFill>
        <p:spPr>
          <a:xfrm>
            <a:off x="360000" y="5448098"/>
            <a:ext cx="675860" cy="647700"/>
          </a:xfrm>
          <a:prstGeom prst="rect">
            <a:avLst/>
          </a:prstGeom>
        </p:spPr>
      </p:pic>
      <p:sp>
        <p:nvSpPr>
          <p:cNvPr id="11" name="Текстовое поле 10"/>
          <p:cNvSpPr txBox="1"/>
          <p:nvPr/>
        </p:nvSpPr>
        <p:spPr>
          <a:xfrm>
            <a:off x="1080000" y="4420125"/>
            <a:ext cx="104489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 sz="2800">
                <a:latin typeface="Century Gothic" panose="020B0502020202020204" charset="0"/>
                <a:cs typeface="Century Gothic" panose="020B0502020202020204" charset="0"/>
                <a:sym typeface="+mn-ea"/>
              </a:rPr>
              <a:t>Разработал погодного </a:t>
            </a:r>
            <a:r>
              <a:rPr lang="en-US" altLang="ru-RU" sz="2800">
                <a:latin typeface="Century Gothic" panose="020B0502020202020204" charset="0"/>
                <a:cs typeface="Century Gothic" panose="020B0502020202020204" charset="0"/>
                <a:sym typeface="+mn-ea"/>
              </a:rPr>
              <a:t>Telegram-</a:t>
            </a:r>
            <a:r>
              <a:rPr lang="ru-RU" altLang="ru-RU" sz="2800">
                <a:latin typeface="Century Gothic" panose="020B0502020202020204" charset="0"/>
                <a:cs typeface="Century Gothic" panose="020B0502020202020204" charset="0"/>
                <a:sym typeface="+mn-ea"/>
              </a:rPr>
              <a:t>бота.</a:t>
            </a:r>
            <a:endParaRPr lang="ru-RU" altLang="en-US" sz="28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067050" y="2766060"/>
            <a:ext cx="6057900" cy="1325880"/>
          </a:xfrm>
        </p:spPr>
        <p:txBody>
          <a:bodyPr>
            <a:normAutofit fontScale="90000"/>
          </a:bodyPr>
          <a:p>
            <a:r>
              <a:rPr lang="ru-RU" altLang="en-US">
                <a:latin typeface="Century Gothic" panose="020B0502020202020204" charset="0"/>
                <a:cs typeface="Century Gothic" panose="020B0502020202020204" charset="0"/>
              </a:rPr>
              <a:t>Спасибо за внимание</a:t>
            </a:r>
            <a:endParaRPr lang="ru-RU" altLang="en-US">
              <a:latin typeface="Century Gothic" panose="020B0502020202020204" charset="0"/>
              <a:cs typeface="Century Gothic" panose="020B0502020202020204" charset="0"/>
            </a:endParaRPr>
          </a:p>
        </p:txBody>
      </p:sp>
      <p:sp>
        <p:nvSpPr>
          <p:cNvPr id="4" name="Текстовое поле 3"/>
          <p:cNvSpPr txBox="1"/>
          <p:nvPr/>
        </p:nvSpPr>
        <p:spPr>
          <a:xfrm>
            <a:off x="3067050" y="4262755"/>
            <a:ext cx="61772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 sz="2800">
                <a:latin typeface="Century Gothic" panose="020B0502020202020204" charset="0"/>
                <a:cs typeface="Century Gothic" panose="020B0502020202020204" charset="0"/>
              </a:rPr>
              <a:t>Я готов выслушать ваши вопросы</a:t>
            </a:r>
            <a:endParaRPr lang="ru-RU" altLang="en-US" sz="2800">
              <a:latin typeface="Century Gothic" panose="020B0502020202020204" charset="0"/>
              <a:cs typeface="Century Gothic" panose="020B050202020202020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60000" y="90170"/>
            <a:ext cx="10515600" cy="650875"/>
          </a:xfrm>
        </p:spPr>
        <p:txBody>
          <a:bodyPr>
            <a:normAutofit fontScale="90000"/>
          </a:bodyPr>
          <a:p>
            <a:r>
              <a:rPr lang="ru-RU" altLang="en-US" b="0">
                <a:latin typeface="Century Gothic" panose="020B0502020202020204" charset="0"/>
                <a:cs typeface="Century Gothic" panose="020B0502020202020204" charset="0"/>
              </a:rPr>
              <a:t>Актуальность</a:t>
            </a:r>
            <a:endParaRPr lang="ru-RU" altLang="en-US" b="0">
              <a:latin typeface="Century Gothic" panose="020B0502020202020204" charset="0"/>
              <a:cs typeface="Century Gothic" panose="020B0502020202020204" charset="0"/>
            </a:endParaRPr>
          </a:p>
        </p:txBody>
      </p:sp>
      <p:sp>
        <p:nvSpPr>
          <p:cNvPr id="3" name="Замещающее содержимое 2"/>
          <p:cNvSpPr>
            <a:spLocks noGrp="1"/>
          </p:cNvSpPr>
          <p:nvPr>
            <p:ph idx="1"/>
          </p:nvPr>
        </p:nvSpPr>
        <p:spPr>
          <a:xfrm>
            <a:off x="360000" y="720000"/>
            <a:ext cx="10515600" cy="1063625"/>
          </a:xfrm>
        </p:spPr>
        <p:txBody>
          <a:bodyPr>
            <a:normAutofit lnSpcReduction="10000"/>
          </a:bodyPr>
          <a:p>
            <a:r>
              <a:rPr lang="ru-RU" altLang="en-US" sz="2400">
                <a:solidFill>
                  <a:schemeClr val="tx1"/>
                </a:solidFill>
                <a:latin typeface="Century Gothic" panose="020B0502020202020204" charset="0"/>
                <a:cs typeface="Century Gothic" panose="020B0502020202020204" charset="0"/>
              </a:rPr>
              <a:t>Б</a:t>
            </a:r>
            <a:r>
              <a:rPr lang="en-US" altLang="en-US" sz="2400">
                <a:solidFill>
                  <a:schemeClr val="tx1"/>
                </a:solidFill>
                <a:latin typeface="Century Gothic" panose="020B0502020202020204" charset="0"/>
                <a:cs typeface="Century Gothic" panose="020B0502020202020204" charset="0"/>
              </a:rPr>
              <a:t>от</a:t>
            </a:r>
            <a:r>
              <a:rPr lang="en-US" altLang="ru-RU" sz="2400">
                <a:solidFill>
                  <a:schemeClr val="tx1"/>
                </a:solidFill>
                <a:latin typeface="Century Gothic" panose="020B0502020202020204" charset="0"/>
                <a:cs typeface="Century Gothic" panose="020B0502020202020204" charset="0"/>
              </a:rPr>
              <a:t> </a:t>
            </a:r>
            <a:r>
              <a:rPr lang="en-US" altLang="en-US" sz="2400">
                <a:solidFill>
                  <a:schemeClr val="tx1"/>
                </a:solidFill>
                <a:latin typeface="Century Gothic" panose="020B0502020202020204" charset="0"/>
                <a:cs typeface="Century Gothic" panose="020B0502020202020204" charset="0"/>
              </a:rPr>
              <a:t>в</a:t>
            </a:r>
            <a:r>
              <a:rPr lang="en-US" altLang="ru-RU" sz="2400">
                <a:solidFill>
                  <a:schemeClr val="tx1"/>
                </a:solidFill>
                <a:latin typeface="Century Gothic" panose="020B0502020202020204" charset="0"/>
                <a:cs typeface="Century Gothic" panose="020B0502020202020204" charset="0"/>
              </a:rPr>
              <a:t> Telegram ― </a:t>
            </a:r>
            <a:r>
              <a:rPr lang="en-US" altLang="en-US" sz="2400">
                <a:solidFill>
                  <a:schemeClr val="tx1"/>
                </a:solidFill>
                <a:latin typeface="Century Gothic" panose="020B0502020202020204" charset="0"/>
                <a:cs typeface="Century Gothic" panose="020B0502020202020204" charset="0"/>
              </a:rPr>
              <a:t>это</a:t>
            </a:r>
            <a:r>
              <a:rPr lang="en-US" altLang="ru-RU" sz="2400">
                <a:solidFill>
                  <a:schemeClr val="tx1"/>
                </a:solidFill>
                <a:latin typeface="Century Gothic" panose="020B0502020202020204" charset="0"/>
                <a:cs typeface="Century Gothic" panose="020B0502020202020204" charset="0"/>
              </a:rPr>
              <a:t> </a:t>
            </a:r>
            <a:r>
              <a:rPr lang="en-US" altLang="en-US" sz="2400">
                <a:solidFill>
                  <a:schemeClr val="tx1"/>
                </a:solidFill>
                <a:latin typeface="Century Gothic" panose="020B0502020202020204" charset="0"/>
                <a:cs typeface="Century Gothic" panose="020B0502020202020204" charset="0"/>
              </a:rPr>
              <a:t>программа</a:t>
            </a:r>
            <a:r>
              <a:rPr lang="en-US" altLang="ru-RU" sz="2400">
                <a:solidFill>
                  <a:schemeClr val="tx1"/>
                </a:solidFill>
                <a:latin typeface="Century Gothic" panose="020B0502020202020204" charset="0"/>
                <a:cs typeface="Century Gothic" panose="020B0502020202020204" charset="0"/>
              </a:rPr>
              <a:t>, </a:t>
            </a:r>
            <a:r>
              <a:rPr lang="en-US" altLang="en-US" sz="2400">
                <a:solidFill>
                  <a:schemeClr val="tx1"/>
                </a:solidFill>
                <a:latin typeface="Century Gothic" panose="020B0502020202020204" charset="0"/>
                <a:cs typeface="Century Gothic" panose="020B0502020202020204" charset="0"/>
              </a:rPr>
              <a:t>которая</a:t>
            </a:r>
            <a:r>
              <a:rPr lang="en-US" altLang="ru-RU" sz="2400">
                <a:solidFill>
                  <a:schemeClr val="tx1"/>
                </a:solidFill>
                <a:latin typeface="Century Gothic" panose="020B0502020202020204" charset="0"/>
                <a:cs typeface="Century Gothic" panose="020B0502020202020204" charset="0"/>
              </a:rPr>
              <a:t> </a:t>
            </a:r>
            <a:r>
              <a:rPr lang="en-US" altLang="en-US" sz="2400">
                <a:solidFill>
                  <a:schemeClr val="tx1"/>
                </a:solidFill>
                <a:latin typeface="Century Gothic" panose="020B0502020202020204" charset="0"/>
                <a:cs typeface="Century Gothic" panose="020B0502020202020204" charset="0"/>
              </a:rPr>
              <a:t>автоматизирует</a:t>
            </a:r>
            <a:r>
              <a:rPr lang="en-US" altLang="ru-RU" sz="2400">
                <a:solidFill>
                  <a:schemeClr val="tx1"/>
                </a:solidFill>
                <a:latin typeface="Century Gothic" panose="020B0502020202020204" charset="0"/>
                <a:cs typeface="Century Gothic" panose="020B0502020202020204" charset="0"/>
              </a:rPr>
              <a:t> </a:t>
            </a:r>
            <a:r>
              <a:rPr lang="en-US" altLang="en-US" sz="2400">
                <a:solidFill>
                  <a:schemeClr val="tx1"/>
                </a:solidFill>
                <a:latin typeface="Century Gothic" panose="020B0502020202020204" charset="0"/>
                <a:cs typeface="Century Gothic" panose="020B0502020202020204" charset="0"/>
              </a:rPr>
              <a:t>определенные</a:t>
            </a:r>
            <a:r>
              <a:rPr lang="en-US" altLang="ru-RU" sz="2400">
                <a:solidFill>
                  <a:schemeClr val="tx1"/>
                </a:solidFill>
                <a:latin typeface="Century Gothic" panose="020B0502020202020204" charset="0"/>
                <a:cs typeface="Century Gothic" panose="020B0502020202020204" charset="0"/>
              </a:rPr>
              <a:t> </a:t>
            </a:r>
            <a:r>
              <a:rPr lang="en-US" altLang="en-US" sz="2400">
                <a:solidFill>
                  <a:schemeClr val="tx1"/>
                </a:solidFill>
                <a:latin typeface="Century Gothic" panose="020B0502020202020204" charset="0"/>
                <a:cs typeface="Century Gothic" panose="020B0502020202020204" charset="0"/>
              </a:rPr>
              <a:t>задачи</a:t>
            </a:r>
            <a:r>
              <a:rPr lang="en-US" altLang="ru-RU" sz="2400">
                <a:solidFill>
                  <a:schemeClr val="tx1"/>
                </a:solidFill>
                <a:latin typeface="Century Gothic" panose="020B0502020202020204" charset="0"/>
                <a:cs typeface="Century Gothic" panose="020B0502020202020204" charset="0"/>
              </a:rPr>
              <a:t> </a:t>
            </a:r>
            <a:r>
              <a:rPr lang="en-US" altLang="en-US" sz="2400">
                <a:solidFill>
                  <a:schemeClr val="tx1"/>
                </a:solidFill>
                <a:latin typeface="Century Gothic" panose="020B0502020202020204" charset="0"/>
                <a:cs typeface="Century Gothic" panose="020B0502020202020204" charset="0"/>
              </a:rPr>
              <a:t>и</a:t>
            </a:r>
            <a:r>
              <a:rPr lang="en-US" altLang="ru-RU" sz="2400">
                <a:solidFill>
                  <a:schemeClr val="tx1"/>
                </a:solidFill>
                <a:latin typeface="Century Gothic" panose="020B0502020202020204" charset="0"/>
                <a:cs typeface="Century Gothic" panose="020B0502020202020204" charset="0"/>
              </a:rPr>
              <a:t> </a:t>
            </a:r>
            <a:r>
              <a:rPr lang="en-US" altLang="en-US" sz="2400">
                <a:solidFill>
                  <a:schemeClr val="tx1"/>
                </a:solidFill>
                <a:latin typeface="Century Gothic" panose="020B0502020202020204" charset="0"/>
                <a:cs typeface="Century Gothic" panose="020B0502020202020204" charset="0"/>
              </a:rPr>
              <a:t>взаимодействие</a:t>
            </a:r>
            <a:r>
              <a:rPr lang="en-US" altLang="ru-RU" sz="2400">
                <a:solidFill>
                  <a:schemeClr val="tx1"/>
                </a:solidFill>
                <a:latin typeface="Century Gothic" panose="020B0502020202020204" charset="0"/>
                <a:cs typeface="Century Gothic" panose="020B0502020202020204" charset="0"/>
              </a:rPr>
              <a:t> </a:t>
            </a:r>
            <a:r>
              <a:rPr lang="en-US" altLang="en-US" sz="2400">
                <a:solidFill>
                  <a:schemeClr val="tx1"/>
                </a:solidFill>
                <a:latin typeface="Century Gothic" panose="020B0502020202020204" charset="0"/>
                <a:cs typeface="Century Gothic" panose="020B0502020202020204" charset="0"/>
              </a:rPr>
              <a:t>с</a:t>
            </a:r>
            <a:r>
              <a:rPr lang="en-US" altLang="ru-RU" sz="2400">
                <a:solidFill>
                  <a:schemeClr val="tx1"/>
                </a:solidFill>
                <a:latin typeface="Century Gothic" panose="020B0502020202020204" charset="0"/>
                <a:cs typeface="Century Gothic" panose="020B0502020202020204" charset="0"/>
              </a:rPr>
              <a:t> </a:t>
            </a:r>
            <a:r>
              <a:rPr lang="en-US" altLang="en-US" sz="2400">
                <a:solidFill>
                  <a:schemeClr val="tx1"/>
                </a:solidFill>
                <a:latin typeface="Century Gothic" panose="020B0502020202020204" charset="0"/>
                <a:cs typeface="Century Gothic" panose="020B0502020202020204" charset="0"/>
              </a:rPr>
              <a:t>пользователями</a:t>
            </a:r>
            <a:r>
              <a:rPr lang="en-US" altLang="ru-RU" sz="2400">
                <a:solidFill>
                  <a:schemeClr val="tx1"/>
                </a:solidFill>
                <a:latin typeface="Century Gothic" panose="020B0502020202020204" charset="0"/>
                <a:cs typeface="Century Gothic" panose="020B0502020202020204" charset="0"/>
              </a:rPr>
              <a:t> </a:t>
            </a:r>
            <a:r>
              <a:rPr lang="en-US" altLang="en-US" sz="2400">
                <a:solidFill>
                  <a:schemeClr val="tx1"/>
                </a:solidFill>
                <a:latin typeface="Century Gothic" panose="020B0502020202020204" charset="0"/>
                <a:cs typeface="Century Gothic" panose="020B0502020202020204" charset="0"/>
              </a:rPr>
              <a:t>в</a:t>
            </a:r>
            <a:r>
              <a:rPr lang="en-US" altLang="ru-RU" sz="2400">
                <a:solidFill>
                  <a:schemeClr val="tx1"/>
                </a:solidFill>
                <a:latin typeface="Century Gothic" panose="020B0502020202020204" charset="0"/>
                <a:cs typeface="Century Gothic" panose="020B0502020202020204" charset="0"/>
              </a:rPr>
              <a:t> </a:t>
            </a:r>
            <a:r>
              <a:rPr lang="en-US" altLang="en-US" sz="2400">
                <a:solidFill>
                  <a:schemeClr val="tx1"/>
                </a:solidFill>
                <a:latin typeface="Century Gothic" panose="020B0502020202020204" charset="0"/>
                <a:cs typeface="Century Gothic" panose="020B0502020202020204" charset="0"/>
              </a:rPr>
              <a:t>мессенджере</a:t>
            </a:r>
            <a:r>
              <a:rPr lang="en-US" altLang="ru-RU" sz="2400">
                <a:solidFill>
                  <a:schemeClr val="tx1"/>
                </a:solidFill>
                <a:latin typeface="Century Gothic" panose="020B0502020202020204" charset="0"/>
                <a:cs typeface="Century Gothic" panose="020B0502020202020204" charset="0"/>
              </a:rPr>
              <a:t> Telegram.</a:t>
            </a:r>
            <a:endParaRPr lang="en-US" altLang="ru-RU" sz="2400">
              <a:solidFill>
                <a:schemeClr val="tx1"/>
              </a:solidFill>
              <a:latin typeface="Century Gothic" panose="020B0502020202020204" charset="0"/>
              <a:cs typeface="Century Gothic" panose="020B0502020202020204" charset="0"/>
            </a:endParaRPr>
          </a:p>
        </p:txBody>
      </p:sp>
      <p:pic>
        <p:nvPicPr>
          <p:cNvPr id="5" name="Изображение 4" descr="Telegram-bots-2-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95880" y="2454910"/>
            <a:ext cx="7000875" cy="416941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60000" y="90170"/>
            <a:ext cx="12101830" cy="725805"/>
          </a:xfrm>
        </p:spPr>
        <p:txBody>
          <a:bodyPr>
            <a:normAutofit fontScale="90000"/>
          </a:bodyPr>
          <a:p>
            <a:r>
              <a:rPr lang="ru-RU" altLang="en-US" sz="4445" b="0">
                <a:latin typeface="Century Gothic" panose="020B0502020202020204" charset="0"/>
                <a:cs typeface="Century Gothic" panose="020B0502020202020204" charset="0"/>
              </a:rPr>
              <a:t>Цель</a:t>
            </a:r>
            <a:r>
              <a:rPr lang="en-US" altLang="ru-RU" sz="4445" b="0">
                <a:latin typeface="Century Gothic" panose="020B0502020202020204" charset="0"/>
                <a:cs typeface="Century Gothic" panose="020B0502020202020204" charset="0"/>
              </a:rPr>
              <a:t>: </a:t>
            </a:r>
            <a:r>
              <a:rPr lang="ru-RU" altLang="en-US" sz="4445" b="0">
                <a:latin typeface="Century Gothic" panose="020B0502020202020204" charset="0"/>
                <a:cs typeface="Century Gothic" panose="020B0502020202020204" charset="0"/>
              </a:rPr>
              <a:t>разработка погодного </a:t>
            </a:r>
            <a:r>
              <a:rPr lang="en-US" altLang="ru-RU" sz="4445" b="0">
                <a:latin typeface="Century Gothic" panose="020B0502020202020204" charset="0"/>
                <a:cs typeface="Century Gothic" panose="020B0502020202020204" charset="0"/>
              </a:rPr>
              <a:t>Telegram-</a:t>
            </a:r>
            <a:r>
              <a:rPr lang="ru-RU" altLang="en-US" sz="4445" b="0">
                <a:latin typeface="Century Gothic" panose="020B0502020202020204" charset="0"/>
                <a:cs typeface="Century Gothic" panose="020B0502020202020204" charset="0"/>
              </a:rPr>
              <a:t>бота</a:t>
            </a:r>
            <a:endParaRPr lang="ru-RU" altLang="en-US" sz="4445" b="0">
              <a:latin typeface="Century Gothic" panose="020B0502020202020204" charset="0"/>
              <a:cs typeface="Century Gothic" panose="020B0502020202020204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360000" y="942975"/>
            <a:ext cx="1656080" cy="58356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ru-RU" altLang="en-US" sz="3200">
                <a:solidFill>
                  <a:schemeClr val="tx1"/>
                </a:solidFill>
                <a:effectLst/>
                <a:latin typeface="Century Gothic" panose="020B0502020202020204" charset="0"/>
                <a:cs typeface="Century Gothic" panose="020B0502020202020204" charset="0"/>
              </a:rPr>
              <a:t>Задачи</a:t>
            </a:r>
            <a:endParaRPr lang="ru-RU" altLang="en-US" sz="3200">
              <a:solidFill>
                <a:schemeClr val="tx1"/>
              </a:solidFill>
              <a:effectLst/>
              <a:latin typeface="Century Gothic" panose="020B0502020202020204" charset="0"/>
              <a:cs typeface="Century Gothic" panose="020B0502020202020204" charset="0"/>
            </a:endParaRPr>
          </a:p>
        </p:txBody>
      </p:sp>
      <p:pic>
        <p:nvPicPr>
          <p:cNvPr id="7" name="Рисунок 4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82" t="43865" r="42283" b="38357"/>
          <a:stretch>
            <a:fillRect/>
          </a:stretch>
        </p:blipFill>
        <p:spPr>
          <a:xfrm>
            <a:off x="360000" y="1705408"/>
            <a:ext cx="675860" cy="647700"/>
          </a:xfrm>
          <a:prstGeom prst="rect">
            <a:avLst/>
          </a:prstGeom>
        </p:spPr>
      </p:pic>
      <p:sp>
        <p:nvSpPr>
          <p:cNvPr id="8" name="Текстовое поле 7"/>
          <p:cNvSpPr txBox="1"/>
          <p:nvPr/>
        </p:nvSpPr>
        <p:spPr>
          <a:xfrm>
            <a:off x="1080000" y="1705610"/>
            <a:ext cx="891476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 sz="2000">
                <a:latin typeface="Century Gothic" panose="020B0502020202020204" charset="0"/>
                <a:cs typeface="Century Gothic" panose="020B0502020202020204" charset="0"/>
              </a:rPr>
              <a:t>И</a:t>
            </a:r>
            <a:r>
              <a:rPr lang="en-US" altLang="en-US" sz="2000">
                <a:latin typeface="Century Gothic" panose="020B0502020202020204" charset="0"/>
                <a:cs typeface="Century Gothic" panose="020B0502020202020204" charset="0"/>
              </a:rPr>
              <a:t>зучить</a:t>
            </a:r>
            <a:r>
              <a:rPr lang="en-US" altLang="ru-RU" sz="2000">
                <a:latin typeface="Century Gothic" panose="020B0502020202020204" charset="0"/>
                <a:cs typeface="Century Gothic" panose="020B0502020202020204" charset="0"/>
              </a:rPr>
              <a:t> </a:t>
            </a:r>
            <a:r>
              <a:rPr lang="ru-RU" altLang="en-US" sz="2000">
                <a:latin typeface="Century Gothic" panose="020B0502020202020204" charset="0"/>
                <a:cs typeface="Century Gothic" panose="020B0502020202020204" charset="0"/>
              </a:rPr>
              <a:t>способы</a:t>
            </a:r>
            <a:r>
              <a:rPr lang="en-US" altLang="ru-RU" sz="2000">
                <a:latin typeface="Century Gothic" panose="020B0502020202020204" charset="0"/>
                <a:cs typeface="Century Gothic" panose="020B0502020202020204" charset="0"/>
              </a:rPr>
              <a:t> </a:t>
            </a:r>
            <a:r>
              <a:rPr lang="en-US" altLang="en-US" sz="2000">
                <a:latin typeface="Century Gothic" panose="020B0502020202020204" charset="0"/>
                <a:cs typeface="Century Gothic" panose="020B0502020202020204" charset="0"/>
              </a:rPr>
              <a:t>создани</a:t>
            </a:r>
            <a:r>
              <a:rPr lang="ru-RU" altLang="en-US" sz="2000">
                <a:latin typeface="Century Gothic" panose="020B0502020202020204" charset="0"/>
                <a:cs typeface="Century Gothic" panose="020B0502020202020204" charset="0"/>
              </a:rPr>
              <a:t>я</a:t>
            </a:r>
            <a:r>
              <a:rPr lang="en-US" altLang="ru-RU" sz="2000">
                <a:latin typeface="Century Gothic" panose="020B0502020202020204" charset="0"/>
                <a:cs typeface="Century Gothic" panose="020B0502020202020204" charset="0"/>
              </a:rPr>
              <a:t> Telegram-</a:t>
            </a:r>
            <a:r>
              <a:rPr lang="en-US" altLang="en-US" sz="2000">
                <a:latin typeface="Century Gothic" panose="020B0502020202020204" charset="0"/>
                <a:cs typeface="Century Gothic" panose="020B0502020202020204" charset="0"/>
              </a:rPr>
              <a:t>бот</a:t>
            </a:r>
            <a:r>
              <a:rPr lang="ru-RU" altLang="en-US" sz="2000">
                <a:latin typeface="Century Gothic" panose="020B0502020202020204" charset="0"/>
                <a:cs typeface="Century Gothic" panose="020B0502020202020204" charset="0"/>
              </a:rPr>
              <a:t>ов</a:t>
            </a:r>
            <a:r>
              <a:rPr lang="en-US" altLang="ru-RU" sz="2000">
                <a:latin typeface="Century Gothic" panose="020B0502020202020204" charset="0"/>
                <a:cs typeface="Century Gothic" panose="020B0502020202020204" charset="0"/>
              </a:rPr>
              <a:t> </a:t>
            </a:r>
            <a:r>
              <a:rPr lang="ru-RU" altLang="en-US" sz="2000">
                <a:latin typeface="Century Gothic" panose="020B0502020202020204" charset="0"/>
                <a:cs typeface="Century Gothic" panose="020B0502020202020204" charset="0"/>
              </a:rPr>
              <a:t>и соответствующие библиотеки языка </a:t>
            </a:r>
            <a:r>
              <a:rPr lang="en-US" altLang="en-US" sz="2000">
                <a:latin typeface="Century Gothic" panose="020B0502020202020204" charset="0"/>
                <a:cs typeface="Century Gothic" panose="020B0502020202020204" charset="0"/>
              </a:rPr>
              <a:t>python</a:t>
            </a:r>
            <a:endParaRPr lang="en-US" altLang="en-US" sz="2000">
              <a:latin typeface="Century Gothic" panose="020B0502020202020204" charset="0"/>
              <a:cs typeface="Century Gothic" panose="020B0502020202020204" charset="0"/>
            </a:endParaRPr>
          </a:p>
        </p:txBody>
      </p:sp>
      <p:pic>
        <p:nvPicPr>
          <p:cNvPr id="9" name="Рисунок 4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82" t="43865" r="42283" b="38357"/>
          <a:stretch>
            <a:fillRect/>
          </a:stretch>
        </p:blipFill>
        <p:spPr>
          <a:xfrm>
            <a:off x="360000" y="2532178"/>
            <a:ext cx="675860" cy="647700"/>
          </a:xfrm>
          <a:prstGeom prst="rect">
            <a:avLst/>
          </a:prstGeom>
        </p:spPr>
      </p:pic>
      <p:sp>
        <p:nvSpPr>
          <p:cNvPr id="10" name="Текстовое поле 9"/>
          <p:cNvSpPr txBox="1"/>
          <p:nvPr/>
        </p:nvSpPr>
        <p:spPr>
          <a:xfrm>
            <a:off x="1080000" y="2532380"/>
            <a:ext cx="729615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 sz="2000">
                <a:latin typeface="Century Gothic" panose="020B0502020202020204" charset="0"/>
                <a:cs typeface="Century Gothic" panose="020B0502020202020204" charset="0"/>
              </a:rPr>
              <a:t>П</a:t>
            </a:r>
            <a:r>
              <a:rPr lang="en-US" altLang="en-US" sz="2000">
                <a:latin typeface="Century Gothic" panose="020B0502020202020204" charset="0"/>
                <a:cs typeface="Century Gothic" panose="020B0502020202020204" charset="0"/>
              </a:rPr>
              <a:t>роанализировать</a:t>
            </a:r>
            <a:r>
              <a:rPr lang="en-US" altLang="ru-RU" sz="2000">
                <a:latin typeface="Century Gothic" panose="020B0502020202020204" charset="0"/>
                <a:cs typeface="Century Gothic" panose="020B0502020202020204" charset="0"/>
              </a:rPr>
              <a:t> </a:t>
            </a:r>
            <a:r>
              <a:rPr lang="en-US" altLang="en-US" sz="2000">
                <a:latin typeface="Century Gothic" panose="020B0502020202020204" charset="0"/>
                <a:cs typeface="Century Gothic" panose="020B0502020202020204" charset="0"/>
              </a:rPr>
              <a:t>существующие</a:t>
            </a:r>
            <a:r>
              <a:rPr lang="en-US" altLang="ru-RU" sz="2000">
                <a:latin typeface="Century Gothic" panose="020B0502020202020204" charset="0"/>
                <a:cs typeface="Century Gothic" panose="020B0502020202020204" charset="0"/>
              </a:rPr>
              <a:t> </a:t>
            </a:r>
            <a:r>
              <a:rPr lang="en-US" altLang="en-US" sz="2000">
                <a:latin typeface="Century Gothic" panose="020B0502020202020204" charset="0"/>
                <a:cs typeface="Century Gothic" panose="020B0502020202020204" charset="0"/>
              </a:rPr>
              <a:t>аналоги</a:t>
            </a:r>
            <a:r>
              <a:rPr lang="ru-RU" altLang="en-US" sz="2000">
                <a:latin typeface="Century Gothic" panose="020B0502020202020204" charset="0"/>
                <a:cs typeface="Century Gothic" panose="020B0502020202020204" charset="0"/>
              </a:rPr>
              <a:t> </a:t>
            </a:r>
            <a:r>
              <a:rPr lang="en-US" altLang="ru-RU" sz="2000">
                <a:latin typeface="Century Gothic" panose="020B0502020202020204" charset="0"/>
                <a:cs typeface="Century Gothic" panose="020B0502020202020204" charset="0"/>
              </a:rPr>
              <a:t>Telegram-</a:t>
            </a:r>
            <a:r>
              <a:rPr lang="ru-RU" altLang="ru-RU" sz="2000">
                <a:latin typeface="Century Gothic" panose="020B0502020202020204" charset="0"/>
                <a:cs typeface="Century Gothic" panose="020B0502020202020204" charset="0"/>
              </a:rPr>
              <a:t>ботов</a:t>
            </a:r>
            <a:endParaRPr lang="ru-RU" altLang="ru-RU" sz="2000">
              <a:latin typeface="Century Gothic" panose="020B0502020202020204" charset="0"/>
              <a:cs typeface="Century Gothic" panose="020B0502020202020204" charset="0"/>
            </a:endParaRPr>
          </a:p>
        </p:txBody>
      </p:sp>
      <p:pic>
        <p:nvPicPr>
          <p:cNvPr id="12" name="Рисунок 4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82" t="43865" r="42283" b="38357"/>
          <a:stretch>
            <a:fillRect/>
          </a:stretch>
        </p:blipFill>
        <p:spPr>
          <a:xfrm>
            <a:off x="360000" y="3358948"/>
            <a:ext cx="675860" cy="647700"/>
          </a:xfrm>
          <a:prstGeom prst="rect">
            <a:avLst/>
          </a:prstGeom>
        </p:spPr>
      </p:pic>
      <p:sp>
        <p:nvSpPr>
          <p:cNvPr id="13" name="Текстовое поле 12"/>
          <p:cNvSpPr txBox="1"/>
          <p:nvPr/>
        </p:nvSpPr>
        <p:spPr>
          <a:xfrm>
            <a:off x="1080000" y="3483610"/>
            <a:ext cx="887793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sz="2000">
                <a:latin typeface="Century Gothic" panose="020B0502020202020204" charset="0"/>
                <a:cs typeface="Century Gothic" panose="020B0502020202020204" charset="0"/>
              </a:rPr>
              <a:t>Разработать программу для</a:t>
            </a:r>
            <a:r>
              <a:rPr lang="en-US" altLang="ru-RU" sz="2000">
                <a:latin typeface="Century Gothic" panose="020B0502020202020204" charset="0"/>
                <a:cs typeface="Century Gothic" panose="020B0502020202020204" charset="0"/>
              </a:rPr>
              <a:t> </a:t>
            </a:r>
            <a:r>
              <a:rPr lang="en-US" altLang="en-US" sz="2000">
                <a:latin typeface="Century Gothic" panose="020B0502020202020204" charset="0"/>
                <a:cs typeface="Century Gothic" panose="020B0502020202020204" charset="0"/>
              </a:rPr>
              <a:t>погодного</a:t>
            </a:r>
            <a:r>
              <a:rPr lang="en-US" altLang="ru-RU" sz="2000">
                <a:latin typeface="Century Gothic" panose="020B0502020202020204" charset="0"/>
                <a:cs typeface="Century Gothic" panose="020B0502020202020204" charset="0"/>
              </a:rPr>
              <a:t> Telegram-</a:t>
            </a:r>
            <a:r>
              <a:rPr lang="en-US" altLang="en-US" sz="2000">
                <a:latin typeface="Century Gothic" panose="020B0502020202020204" charset="0"/>
                <a:cs typeface="Century Gothic" panose="020B0502020202020204" charset="0"/>
              </a:rPr>
              <a:t>бота</a:t>
            </a:r>
            <a:endParaRPr lang="en-US" altLang="ru-RU" sz="2000">
              <a:latin typeface="Century Gothic" panose="020B0502020202020204" charset="0"/>
              <a:cs typeface="Century Gothic" panose="020B0502020202020204" charset="0"/>
            </a:endParaRPr>
          </a:p>
        </p:txBody>
      </p:sp>
      <p:pic>
        <p:nvPicPr>
          <p:cNvPr id="3" name="Изображение 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139555" y="942975"/>
            <a:ext cx="2827655" cy="338328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60000" y="1044000"/>
            <a:ext cx="5753100" cy="669925"/>
          </a:xfrm>
        </p:spPr>
        <p:txBody>
          <a:bodyPr/>
          <a:p>
            <a:r>
              <a:rPr lang="ru-RU" altLang="en-US" sz="3600" b="0">
                <a:latin typeface="Century Gothic" panose="020B0502020202020204" charset="0"/>
                <a:cs typeface="Century Gothic" panose="020B0502020202020204" charset="0"/>
              </a:rPr>
              <a:t>Основные определения</a:t>
            </a:r>
            <a:endParaRPr lang="ru-RU" altLang="en-US" sz="3600" b="0">
              <a:latin typeface="Century Gothic" panose="020B0502020202020204" charset="0"/>
              <a:cs typeface="Century Gothic" panose="020B050202020202020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82" t="43865" r="42283" b="38357"/>
          <a:stretch>
            <a:fillRect/>
          </a:stretch>
        </p:blipFill>
        <p:spPr>
          <a:xfrm>
            <a:off x="360000" y="2043863"/>
            <a:ext cx="675860" cy="647700"/>
          </a:xfrm>
          <a:prstGeom prst="rect">
            <a:avLst/>
          </a:prstGeom>
        </p:spPr>
      </p:pic>
      <p:pic>
        <p:nvPicPr>
          <p:cNvPr id="4" name="Рисунок 4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82" t="43865" r="42283" b="38357"/>
          <a:stretch>
            <a:fillRect/>
          </a:stretch>
        </p:blipFill>
        <p:spPr>
          <a:xfrm>
            <a:off x="360000" y="3293543"/>
            <a:ext cx="675860" cy="647700"/>
          </a:xfrm>
          <a:prstGeom prst="rect">
            <a:avLst/>
          </a:prstGeom>
        </p:spPr>
      </p:pic>
      <p:sp>
        <p:nvSpPr>
          <p:cNvPr id="7" name="Текстовое поле 6"/>
          <p:cNvSpPr txBox="1"/>
          <p:nvPr/>
        </p:nvSpPr>
        <p:spPr>
          <a:xfrm>
            <a:off x="1080000" y="2071370"/>
            <a:ext cx="8830310" cy="10591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en-US" sz="2800">
                <a:latin typeface="Century Gothic" panose="020B0502020202020204" charset="0"/>
                <a:cs typeface="Century Gothic" panose="020B0502020202020204" charset="0"/>
              </a:rPr>
              <a:t>Программирование</a:t>
            </a:r>
            <a:r>
              <a:rPr lang="en-US" altLang="en-US" sz="2800">
                <a:latin typeface="Century Gothic" panose="020B0502020202020204" charset="0"/>
                <a:cs typeface="Century Gothic" panose="020B0502020202020204" charset="0"/>
              </a:rPr>
              <a:t> </a:t>
            </a:r>
            <a:r>
              <a:rPr lang="en-US" altLang="ru-RU" sz="2800">
                <a:latin typeface="Century Gothic" panose="020B0502020202020204" charset="0"/>
                <a:cs typeface="Century Gothic" panose="020B0502020202020204" charset="0"/>
              </a:rPr>
              <a:t>— </a:t>
            </a:r>
            <a:r>
              <a:rPr lang="en-US" altLang="en-US" sz="2800">
                <a:latin typeface="Century Gothic" panose="020B0502020202020204" charset="0"/>
                <a:cs typeface="Century Gothic" panose="020B0502020202020204" charset="0"/>
              </a:rPr>
              <a:t>это</a:t>
            </a:r>
            <a:r>
              <a:rPr lang="en-US" altLang="en-US" sz="2800">
                <a:latin typeface="Century Gothic" panose="020B0502020202020204" charset="0"/>
                <a:cs typeface="Century Gothic" panose="020B0502020202020204" charset="0"/>
              </a:rPr>
              <a:t> </a:t>
            </a:r>
            <a:r>
              <a:rPr lang="en-US" altLang="en-US" sz="2800">
                <a:latin typeface="Century Gothic" panose="020B0502020202020204" charset="0"/>
                <a:cs typeface="Century Gothic" panose="020B0502020202020204" charset="0"/>
              </a:rPr>
              <a:t>процесс</a:t>
            </a:r>
            <a:r>
              <a:rPr lang="en-US" altLang="ru-RU" sz="2800">
                <a:latin typeface="Century Gothic" panose="020B0502020202020204" charset="0"/>
                <a:cs typeface="Century Gothic" panose="020B0502020202020204" charset="0"/>
              </a:rPr>
              <a:t> </a:t>
            </a:r>
            <a:r>
              <a:rPr lang="en-US" altLang="en-US" sz="2800">
                <a:latin typeface="Century Gothic" panose="020B0502020202020204" charset="0"/>
                <a:cs typeface="Century Gothic" panose="020B0502020202020204" charset="0"/>
              </a:rPr>
              <a:t>создания</a:t>
            </a:r>
            <a:r>
              <a:rPr lang="en-US" altLang="ru-RU" sz="2800">
                <a:latin typeface="Century Gothic" panose="020B0502020202020204" charset="0"/>
                <a:cs typeface="Century Gothic" panose="020B0502020202020204" charset="0"/>
              </a:rPr>
              <a:t> </a:t>
            </a:r>
            <a:r>
              <a:rPr lang="en-US" altLang="en-US" sz="2800">
                <a:latin typeface="Century Gothic" panose="020B0502020202020204" charset="0"/>
                <a:cs typeface="Century Gothic" panose="020B0502020202020204" charset="0"/>
              </a:rPr>
              <a:t>и</a:t>
            </a:r>
            <a:r>
              <a:rPr lang="en-US" altLang="ru-RU" sz="2800">
                <a:latin typeface="Century Gothic" panose="020B0502020202020204" charset="0"/>
                <a:cs typeface="Century Gothic" panose="020B0502020202020204" charset="0"/>
              </a:rPr>
              <a:t> </a:t>
            </a:r>
            <a:r>
              <a:rPr lang="en-US" altLang="en-US" sz="2800">
                <a:latin typeface="Century Gothic" panose="020B0502020202020204" charset="0"/>
                <a:cs typeface="Century Gothic" panose="020B0502020202020204" charset="0"/>
              </a:rPr>
              <a:t>модификации</a:t>
            </a:r>
            <a:r>
              <a:rPr lang="en-US" altLang="ru-RU" sz="2800">
                <a:latin typeface="Century Gothic" panose="020B0502020202020204" charset="0"/>
                <a:cs typeface="Century Gothic" panose="020B0502020202020204" charset="0"/>
              </a:rPr>
              <a:t> </a:t>
            </a:r>
            <a:r>
              <a:rPr lang="en-US" altLang="en-US" sz="2800">
                <a:latin typeface="Century Gothic" panose="020B0502020202020204" charset="0"/>
                <a:cs typeface="Century Gothic" panose="020B0502020202020204" charset="0"/>
              </a:rPr>
              <a:t>компьютерных</a:t>
            </a:r>
            <a:r>
              <a:rPr lang="en-US" altLang="ru-RU" sz="2800">
                <a:latin typeface="Century Gothic" panose="020B0502020202020204" charset="0"/>
                <a:cs typeface="Century Gothic" panose="020B0502020202020204" charset="0"/>
              </a:rPr>
              <a:t> </a:t>
            </a:r>
            <a:r>
              <a:rPr lang="en-US" altLang="en-US" sz="2800">
                <a:latin typeface="Century Gothic" panose="020B0502020202020204" charset="0"/>
                <a:cs typeface="Century Gothic" panose="020B0502020202020204" charset="0"/>
              </a:rPr>
              <a:t>программ</a:t>
            </a:r>
            <a:r>
              <a:rPr lang="en-US" altLang="ru-RU" sz="2800">
                <a:latin typeface="Century Gothic" panose="020B0502020202020204" charset="0"/>
                <a:cs typeface="Century Gothic" panose="020B0502020202020204" charset="0"/>
              </a:rPr>
              <a:t>.</a:t>
            </a:r>
            <a:r>
              <a:rPr lang="en-US" altLang="en-US" sz="3200"/>
              <a:t> </a:t>
            </a:r>
            <a:endParaRPr lang="en-US" altLang="en-US" sz="3200"/>
          </a:p>
          <a:p>
            <a:endParaRPr lang="en-US" altLang="en-US" sz="3200"/>
          </a:p>
        </p:txBody>
      </p:sp>
      <p:sp>
        <p:nvSpPr>
          <p:cNvPr id="9" name="Текстовое поле 8"/>
          <p:cNvSpPr txBox="1"/>
          <p:nvPr/>
        </p:nvSpPr>
        <p:spPr>
          <a:xfrm>
            <a:off x="1080000" y="3216275"/>
            <a:ext cx="11248390" cy="13195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ru-RU" sz="2800">
                <a:latin typeface="Century Gothic" panose="020B0502020202020204" charset="0"/>
                <a:cs typeface="Century Gothic" panose="020B0502020202020204" charset="0"/>
              </a:rPr>
              <a:t>Telegram-</a:t>
            </a:r>
            <a:r>
              <a:rPr lang="en-US" altLang="en-US" sz="2800">
                <a:latin typeface="Century Gothic" panose="020B0502020202020204" charset="0"/>
                <a:cs typeface="Century Gothic" panose="020B0502020202020204" charset="0"/>
              </a:rPr>
              <a:t>бот</a:t>
            </a:r>
            <a:r>
              <a:rPr lang="en-US" altLang="ru-RU" sz="2800">
                <a:latin typeface="Century Gothic" panose="020B0502020202020204" charset="0"/>
                <a:cs typeface="Century Gothic" panose="020B0502020202020204" charset="0"/>
              </a:rPr>
              <a:t> —</a:t>
            </a:r>
            <a:r>
              <a:rPr lang="en-US" altLang="en-US" sz="2800">
                <a:latin typeface="Century Gothic" panose="020B0502020202020204" charset="0"/>
                <a:cs typeface="Century Gothic" panose="020B0502020202020204" charset="0"/>
              </a:rPr>
              <a:t> </a:t>
            </a:r>
            <a:r>
              <a:rPr lang="en-US" altLang="en-US" sz="2800">
                <a:latin typeface="Century Gothic" panose="020B0502020202020204" charset="0"/>
                <a:cs typeface="Century Gothic" panose="020B0502020202020204" charset="0"/>
              </a:rPr>
              <a:t>это</a:t>
            </a:r>
            <a:r>
              <a:rPr lang="en-US" altLang="ru-RU" sz="2800">
                <a:latin typeface="Century Gothic" panose="020B0502020202020204" charset="0"/>
                <a:cs typeface="Century Gothic" panose="020B0502020202020204" charset="0"/>
              </a:rPr>
              <a:t> </a:t>
            </a:r>
            <a:r>
              <a:rPr lang="en-US" altLang="en-US" sz="2800">
                <a:latin typeface="Century Gothic" panose="020B0502020202020204" charset="0"/>
                <a:cs typeface="Century Gothic" panose="020B0502020202020204" charset="0"/>
              </a:rPr>
              <a:t>автоматизированный</a:t>
            </a:r>
            <a:r>
              <a:rPr lang="en-US" altLang="ru-RU" sz="2800">
                <a:latin typeface="Century Gothic" panose="020B0502020202020204" charset="0"/>
                <a:cs typeface="Century Gothic" panose="020B0502020202020204" charset="0"/>
              </a:rPr>
              <a:t> </a:t>
            </a:r>
            <a:r>
              <a:rPr lang="en-US" altLang="en-US" sz="2800">
                <a:latin typeface="Century Gothic" panose="020B0502020202020204" charset="0"/>
                <a:cs typeface="Century Gothic" panose="020B0502020202020204" charset="0"/>
              </a:rPr>
              <a:t>помощник</a:t>
            </a:r>
            <a:r>
              <a:rPr lang="en-US" altLang="ru-RU" sz="2800">
                <a:latin typeface="Century Gothic" panose="020B0502020202020204" charset="0"/>
                <a:cs typeface="Century Gothic" panose="020B0502020202020204" charset="0"/>
              </a:rPr>
              <a:t>, </a:t>
            </a:r>
            <a:r>
              <a:rPr lang="en-US" altLang="en-US" sz="2800">
                <a:latin typeface="Century Gothic" panose="020B0502020202020204" charset="0"/>
                <a:cs typeface="Century Gothic" panose="020B0502020202020204" charset="0"/>
              </a:rPr>
              <a:t>выполняющий</a:t>
            </a:r>
            <a:r>
              <a:rPr lang="en-US" altLang="ru-RU" sz="2800">
                <a:latin typeface="Century Gothic" panose="020B0502020202020204" charset="0"/>
                <a:cs typeface="Century Gothic" panose="020B0502020202020204" charset="0"/>
              </a:rPr>
              <a:t> </a:t>
            </a:r>
            <a:r>
              <a:rPr lang="en-US" altLang="en-US" sz="2800">
                <a:latin typeface="Century Gothic" panose="020B0502020202020204" charset="0"/>
                <a:cs typeface="Century Gothic" panose="020B0502020202020204" charset="0"/>
              </a:rPr>
              <a:t>конкретные</a:t>
            </a:r>
            <a:r>
              <a:rPr lang="en-US" altLang="ru-RU" sz="2800">
                <a:latin typeface="Century Gothic" panose="020B0502020202020204" charset="0"/>
                <a:cs typeface="Century Gothic" panose="020B0502020202020204" charset="0"/>
              </a:rPr>
              <a:t> </a:t>
            </a:r>
            <a:r>
              <a:rPr lang="en-US" altLang="en-US" sz="2800">
                <a:latin typeface="Century Gothic" panose="020B0502020202020204" charset="0"/>
                <a:cs typeface="Century Gothic" panose="020B0502020202020204" charset="0"/>
              </a:rPr>
              <a:t>задачи</a:t>
            </a:r>
            <a:r>
              <a:rPr lang="en-US" altLang="ru-RU" sz="2800">
                <a:latin typeface="Century Gothic" panose="020B0502020202020204" charset="0"/>
                <a:cs typeface="Century Gothic" panose="020B0502020202020204" charset="0"/>
              </a:rPr>
              <a:t> </a:t>
            </a:r>
            <a:r>
              <a:rPr lang="en-US" altLang="en-US" sz="2800">
                <a:latin typeface="Century Gothic" panose="020B0502020202020204" charset="0"/>
                <a:cs typeface="Century Gothic" panose="020B0502020202020204" charset="0"/>
              </a:rPr>
              <a:t>по</a:t>
            </a:r>
            <a:r>
              <a:rPr lang="en-US" altLang="ru-RU" sz="2800">
                <a:latin typeface="Century Gothic" panose="020B0502020202020204" charset="0"/>
                <a:cs typeface="Century Gothic" panose="020B0502020202020204" charset="0"/>
              </a:rPr>
              <a:t> </a:t>
            </a:r>
            <a:r>
              <a:rPr lang="en-US" altLang="en-US" sz="2800">
                <a:latin typeface="Century Gothic" panose="020B0502020202020204" charset="0"/>
                <a:cs typeface="Century Gothic" panose="020B0502020202020204" charset="0"/>
              </a:rPr>
              <a:t>заранее</a:t>
            </a:r>
            <a:r>
              <a:rPr lang="en-US" altLang="ru-RU" sz="2800">
                <a:latin typeface="Century Gothic" panose="020B0502020202020204" charset="0"/>
                <a:cs typeface="Century Gothic" panose="020B0502020202020204" charset="0"/>
              </a:rPr>
              <a:t> </a:t>
            </a:r>
            <a:r>
              <a:rPr lang="en-US" altLang="en-US" sz="2800">
                <a:latin typeface="Century Gothic" panose="020B0502020202020204" charset="0"/>
                <a:cs typeface="Century Gothic" panose="020B0502020202020204" charset="0"/>
              </a:rPr>
              <a:t>прописанным</a:t>
            </a:r>
            <a:r>
              <a:rPr lang="en-US" altLang="ru-RU" sz="2800">
                <a:latin typeface="Century Gothic" panose="020B0502020202020204" charset="0"/>
                <a:cs typeface="Century Gothic" panose="020B0502020202020204" charset="0"/>
              </a:rPr>
              <a:t> </a:t>
            </a:r>
            <a:r>
              <a:rPr lang="en-US" altLang="en-US" sz="2800">
                <a:latin typeface="Century Gothic" panose="020B0502020202020204" charset="0"/>
                <a:cs typeface="Century Gothic" panose="020B0502020202020204" charset="0"/>
              </a:rPr>
              <a:t>сценариям</a:t>
            </a:r>
            <a:r>
              <a:rPr lang="en-US" altLang="ru-RU" sz="2800">
                <a:latin typeface="Century Gothic" panose="020B0502020202020204" charset="0"/>
                <a:cs typeface="Century Gothic" panose="020B0502020202020204" charset="0"/>
              </a:rPr>
              <a:t>.</a:t>
            </a:r>
            <a:endParaRPr lang="en-US" altLang="ru-RU" sz="2800">
              <a:latin typeface="Century Gothic" panose="020B0502020202020204" charset="0"/>
              <a:cs typeface="Century Gothic" panose="020B0502020202020204" charset="0"/>
            </a:endParaRPr>
          </a:p>
          <a:p>
            <a:endParaRPr lang="en-US" altLang="ru-RU" sz="2800">
              <a:latin typeface="Century Gothic" panose="020B0502020202020204" charset="0"/>
              <a:cs typeface="Century Gothic" panose="020B0502020202020204" charset="0"/>
            </a:endParaRPr>
          </a:p>
        </p:txBody>
      </p:sp>
      <p:pic>
        <p:nvPicPr>
          <p:cNvPr id="10" name="Рисунок 4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82" t="43865" r="42283" b="38357"/>
          <a:stretch>
            <a:fillRect/>
          </a:stretch>
        </p:blipFill>
        <p:spPr>
          <a:xfrm>
            <a:off x="360000" y="4647998"/>
            <a:ext cx="675860" cy="647700"/>
          </a:xfrm>
          <a:prstGeom prst="rect">
            <a:avLst/>
          </a:prstGeom>
        </p:spPr>
      </p:pic>
      <p:sp>
        <p:nvSpPr>
          <p:cNvPr id="11" name="Текстовое поле 10"/>
          <p:cNvSpPr txBox="1"/>
          <p:nvPr/>
        </p:nvSpPr>
        <p:spPr>
          <a:xfrm>
            <a:off x="1080000" y="4762500"/>
            <a:ext cx="10991850" cy="18148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ru-RU" sz="2800">
                <a:latin typeface="Century Gothic" panose="020B0502020202020204" charset="0"/>
                <a:cs typeface="Century Gothic" panose="020B0502020202020204" charset="0"/>
              </a:rPr>
              <a:t>API (Application programming interface)</a:t>
            </a:r>
            <a:r>
              <a:rPr lang="en-US" altLang="en-US" sz="2800">
                <a:latin typeface="Century Gothic" panose="020B0502020202020204" charset="0"/>
                <a:cs typeface="Century Gothic" panose="020B0502020202020204" charset="0"/>
              </a:rPr>
              <a:t> </a:t>
            </a:r>
            <a:r>
              <a:rPr lang="en-US" altLang="ru-RU" sz="2800">
                <a:latin typeface="Century Gothic" panose="020B0502020202020204" charset="0"/>
                <a:cs typeface="Century Gothic" panose="020B0502020202020204" charset="0"/>
              </a:rPr>
              <a:t>— </a:t>
            </a:r>
            <a:r>
              <a:rPr lang="en-US" altLang="en-US" sz="2800">
                <a:latin typeface="Century Gothic" panose="020B0502020202020204" charset="0"/>
                <a:cs typeface="Century Gothic" panose="020B0502020202020204" charset="0"/>
              </a:rPr>
              <a:t>это</a:t>
            </a:r>
            <a:r>
              <a:rPr lang="en-US" altLang="en-US" sz="2800">
                <a:latin typeface="Century Gothic" panose="020B0502020202020204" charset="0"/>
                <a:cs typeface="Century Gothic" panose="020B0502020202020204" charset="0"/>
              </a:rPr>
              <a:t> </a:t>
            </a:r>
            <a:r>
              <a:rPr lang="en-US" altLang="en-US" sz="2800">
                <a:latin typeface="Century Gothic" panose="020B0502020202020204" charset="0"/>
                <a:cs typeface="Century Gothic" panose="020B0502020202020204" charset="0"/>
              </a:rPr>
              <a:t>программный</a:t>
            </a:r>
            <a:r>
              <a:rPr lang="en-US" altLang="ru-RU" sz="2800">
                <a:latin typeface="Century Gothic" panose="020B0502020202020204" charset="0"/>
                <a:cs typeface="Century Gothic" panose="020B0502020202020204" charset="0"/>
              </a:rPr>
              <a:t> </a:t>
            </a:r>
            <a:r>
              <a:rPr lang="en-US" altLang="en-US" sz="2800">
                <a:latin typeface="Century Gothic" panose="020B0502020202020204" charset="0"/>
                <a:cs typeface="Century Gothic" panose="020B0502020202020204" charset="0"/>
              </a:rPr>
              <a:t>интерфейс</a:t>
            </a:r>
            <a:r>
              <a:rPr lang="en-US" altLang="ru-RU" sz="2800">
                <a:latin typeface="Century Gothic" panose="020B0502020202020204" charset="0"/>
                <a:cs typeface="Century Gothic" panose="020B0502020202020204" charset="0"/>
              </a:rPr>
              <a:t> </a:t>
            </a:r>
            <a:r>
              <a:rPr lang="en-US" altLang="en-US" sz="2800">
                <a:latin typeface="Century Gothic" panose="020B0502020202020204" charset="0"/>
                <a:cs typeface="Century Gothic" panose="020B0502020202020204" charset="0"/>
              </a:rPr>
              <a:t>приложений</a:t>
            </a:r>
            <a:r>
              <a:rPr lang="en-US" altLang="ru-RU" sz="2800">
                <a:latin typeface="Century Gothic" panose="020B0502020202020204" charset="0"/>
                <a:cs typeface="Century Gothic" panose="020B0502020202020204" charset="0"/>
              </a:rPr>
              <a:t>, </a:t>
            </a:r>
            <a:r>
              <a:rPr lang="en-US" altLang="en-US" sz="2800">
                <a:latin typeface="Century Gothic" panose="020B0502020202020204" charset="0"/>
                <a:cs typeface="Century Gothic" panose="020B0502020202020204" charset="0"/>
              </a:rPr>
              <a:t>набор</a:t>
            </a:r>
            <a:r>
              <a:rPr lang="en-US" altLang="ru-RU" sz="2800">
                <a:latin typeface="Century Gothic" panose="020B0502020202020204" charset="0"/>
                <a:cs typeface="Century Gothic" panose="020B0502020202020204" charset="0"/>
              </a:rPr>
              <a:t> </a:t>
            </a:r>
            <a:r>
              <a:rPr lang="en-US" altLang="en-US" sz="2800">
                <a:latin typeface="Century Gothic" panose="020B0502020202020204" charset="0"/>
                <a:cs typeface="Century Gothic" panose="020B0502020202020204" charset="0"/>
              </a:rPr>
              <a:t>инструкций</a:t>
            </a:r>
            <a:r>
              <a:rPr lang="en-US" altLang="ru-RU" sz="2800">
                <a:latin typeface="Century Gothic" panose="020B0502020202020204" charset="0"/>
                <a:cs typeface="Century Gothic" panose="020B0502020202020204" charset="0"/>
              </a:rPr>
              <a:t>, </a:t>
            </a:r>
            <a:r>
              <a:rPr lang="en-US" altLang="en-US" sz="2800">
                <a:latin typeface="Century Gothic" panose="020B0502020202020204" charset="0"/>
                <a:cs typeface="Century Gothic" panose="020B0502020202020204" charset="0"/>
              </a:rPr>
              <a:t>который</a:t>
            </a:r>
            <a:r>
              <a:rPr lang="en-US" altLang="ru-RU" sz="2800">
                <a:latin typeface="Century Gothic" panose="020B0502020202020204" charset="0"/>
                <a:cs typeface="Century Gothic" panose="020B0502020202020204" charset="0"/>
              </a:rPr>
              <a:t> </a:t>
            </a:r>
            <a:r>
              <a:rPr lang="en-US" altLang="en-US" sz="2800">
                <a:latin typeface="Century Gothic" panose="020B0502020202020204" charset="0"/>
                <a:cs typeface="Century Gothic" panose="020B0502020202020204" charset="0"/>
              </a:rPr>
              <a:t>позволяет</a:t>
            </a:r>
            <a:r>
              <a:rPr lang="en-US" altLang="ru-RU" sz="2800">
                <a:latin typeface="Century Gothic" panose="020B0502020202020204" charset="0"/>
                <a:cs typeface="Century Gothic" panose="020B0502020202020204" charset="0"/>
              </a:rPr>
              <a:t> </a:t>
            </a:r>
            <a:r>
              <a:rPr lang="en-US" altLang="en-US" sz="2800">
                <a:latin typeface="Century Gothic" panose="020B0502020202020204" charset="0"/>
                <a:cs typeface="Century Gothic" panose="020B0502020202020204" charset="0"/>
              </a:rPr>
              <a:t>разным</a:t>
            </a:r>
            <a:r>
              <a:rPr lang="en-US" altLang="ru-RU" sz="2800">
                <a:latin typeface="Century Gothic" panose="020B0502020202020204" charset="0"/>
                <a:cs typeface="Century Gothic" panose="020B0502020202020204" charset="0"/>
              </a:rPr>
              <a:t> </a:t>
            </a:r>
            <a:r>
              <a:rPr lang="en-US" altLang="en-US" sz="2800">
                <a:latin typeface="Century Gothic" panose="020B0502020202020204" charset="0"/>
                <a:cs typeface="Century Gothic" panose="020B0502020202020204" charset="0"/>
              </a:rPr>
              <a:t>приложениям</a:t>
            </a:r>
            <a:r>
              <a:rPr lang="en-US" altLang="ru-RU" sz="2800">
                <a:latin typeface="Century Gothic" panose="020B0502020202020204" charset="0"/>
                <a:cs typeface="Century Gothic" panose="020B0502020202020204" charset="0"/>
              </a:rPr>
              <a:t> </a:t>
            </a:r>
            <a:r>
              <a:rPr lang="en-US" altLang="en-US" sz="2800">
                <a:latin typeface="Century Gothic" panose="020B0502020202020204" charset="0"/>
                <a:cs typeface="Century Gothic" panose="020B0502020202020204" charset="0"/>
              </a:rPr>
              <a:t>общаться</a:t>
            </a:r>
            <a:r>
              <a:rPr lang="en-US" altLang="ru-RU" sz="2800">
                <a:latin typeface="Century Gothic" panose="020B0502020202020204" charset="0"/>
                <a:cs typeface="Century Gothic" panose="020B0502020202020204" charset="0"/>
              </a:rPr>
              <a:t> </a:t>
            </a:r>
            <a:r>
              <a:rPr lang="en-US" altLang="en-US" sz="2800">
                <a:latin typeface="Century Gothic" panose="020B0502020202020204" charset="0"/>
                <a:cs typeface="Century Gothic" panose="020B0502020202020204" charset="0"/>
              </a:rPr>
              <a:t>между</a:t>
            </a:r>
            <a:r>
              <a:rPr lang="en-US" altLang="ru-RU" sz="2800">
                <a:latin typeface="Century Gothic" panose="020B0502020202020204" charset="0"/>
                <a:cs typeface="Century Gothic" panose="020B0502020202020204" charset="0"/>
              </a:rPr>
              <a:t> </a:t>
            </a:r>
            <a:r>
              <a:rPr lang="en-US" altLang="en-US" sz="2800">
                <a:latin typeface="Century Gothic" panose="020B0502020202020204" charset="0"/>
                <a:cs typeface="Century Gothic" panose="020B0502020202020204" charset="0"/>
              </a:rPr>
              <a:t>собой</a:t>
            </a:r>
            <a:r>
              <a:rPr lang="en-US" altLang="ru-RU" sz="2800">
                <a:latin typeface="Century Gothic" panose="020B0502020202020204" charset="0"/>
                <a:cs typeface="Century Gothic" panose="020B0502020202020204" charset="0"/>
              </a:rPr>
              <a:t>.</a:t>
            </a:r>
            <a:endParaRPr lang="en-US" altLang="ru-RU" sz="2800">
              <a:latin typeface="Century Gothic" panose="020B0502020202020204" charset="0"/>
              <a:cs typeface="Century Gothic" panose="020B0502020202020204" charset="0"/>
            </a:endParaRPr>
          </a:p>
        </p:txBody>
      </p:sp>
      <p:sp>
        <p:nvSpPr>
          <p:cNvPr id="12" name="Текстовое поле 11"/>
          <p:cNvSpPr txBox="1"/>
          <p:nvPr/>
        </p:nvSpPr>
        <p:spPr>
          <a:xfrm>
            <a:off x="360000" y="90000"/>
            <a:ext cx="1008697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 sz="4400">
                <a:latin typeface="Century Gothic" panose="020B0502020202020204" charset="0"/>
                <a:cs typeface="Century Gothic" panose="020B0502020202020204" charset="0"/>
              </a:rPr>
              <a:t>Теоретическая часть</a:t>
            </a:r>
            <a:endParaRPr lang="ru-RU" altLang="en-US" sz="4400">
              <a:latin typeface="Century Gothic" panose="020B0502020202020204" charset="0"/>
              <a:cs typeface="Century Gothic" panose="020B050202020202020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60000" y="90000"/>
            <a:ext cx="11525250" cy="984250"/>
          </a:xfrm>
        </p:spPr>
        <p:txBody>
          <a:bodyPr>
            <a:normAutofit fontScale="90000"/>
          </a:bodyPr>
          <a:p>
            <a:r>
              <a:rPr lang="ru-RU" altLang="en-US" sz="3600">
                <a:latin typeface="Century Gothic" panose="020B0502020202020204" charset="0"/>
                <a:cs typeface="Century Gothic" panose="020B0502020202020204" charset="0"/>
              </a:rPr>
              <a:t>Общую схему работы </a:t>
            </a:r>
            <a:r>
              <a:rPr lang="en-US" altLang="ru-RU" sz="3600">
                <a:latin typeface="Century Gothic" panose="020B0502020202020204" charset="0"/>
                <a:cs typeface="Century Gothic" panose="020B0502020202020204" charset="0"/>
              </a:rPr>
              <a:t>Telegram-</a:t>
            </a:r>
            <a:r>
              <a:rPr lang="ru-RU" altLang="ru-RU" sz="3600">
                <a:latin typeface="Century Gothic" panose="020B0502020202020204" charset="0"/>
                <a:cs typeface="Century Gothic" panose="020B0502020202020204" charset="0"/>
              </a:rPr>
              <a:t>ботов можно представить следующим образом:</a:t>
            </a:r>
            <a:endParaRPr lang="ru-RU" altLang="ru-RU" sz="3600">
              <a:latin typeface="Century Gothic" panose="020B0502020202020204" charset="0"/>
              <a:cs typeface="Century Gothic" panose="020B0502020202020204" charset="0"/>
            </a:endParaRPr>
          </a:p>
        </p:txBody>
      </p:sp>
      <p:pic>
        <p:nvPicPr>
          <p:cNvPr id="6" name="Изображение 5" descr="11ad44-fotor-2025012719584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80945" y="1304925"/>
            <a:ext cx="6981825" cy="475932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Замещающее содержимое 2"/>
          <p:cNvSpPr>
            <a:spLocks noGrp="1"/>
          </p:cNvSpPr>
          <p:nvPr>
            <p:ph idx="1"/>
          </p:nvPr>
        </p:nvSpPr>
        <p:spPr>
          <a:xfrm>
            <a:off x="360000" y="90000"/>
            <a:ext cx="10515600" cy="999490"/>
          </a:xfrm>
        </p:spPr>
        <p:txBody>
          <a:bodyPr/>
          <a:p>
            <a:r>
              <a:rPr lang="en-US" altLang="en-US" b="1">
                <a:latin typeface="Century Gothic" panose="020B0502020202020204" charset="0"/>
                <a:cs typeface="Century Gothic" panose="020B0502020202020204" charset="0"/>
              </a:rPr>
              <a:t>OpenWeatherAPI -</a:t>
            </a:r>
            <a:r>
              <a:rPr lang="ru-RU" altLang="en-US" b="1">
                <a:latin typeface="Century Gothic" panose="020B0502020202020204" charset="0"/>
                <a:cs typeface="Century Gothic" panose="020B0502020202020204" charset="0"/>
              </a:rPr>
              <a:t> это простой и точный сервис для получения погоды.</a:t>
            </a:r>
            <a:endParaRPr lang="ru-RU" altLang="en-US" b="1">
              <a:latin typeface="Century Gothic" panose="020B0502020202020204" charset="0"/>
              <a:cs typeface="Century Gothic" panose="020B0502020202020204" charset="0"/>
            </a:endParaRPr>
          </a:p>
        </p:txBody>
      </p:sp>
      <p:pic>
        <p:nvPicPr>
          <p:cNvPr id="7" name="Изображение 6" descr="OpenWeatherAPI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0000" y="1089660"/>
            <a:ext cx="6308725" cy="2298700"/>
          </a:xfrm>
          <a:prstGeom prst="rect">
            <a:avLst/>
          </a:prstGeom>
        </p:spPr>
      </p:pic>
      <p:sp>
        <p:nvSpPr>
          <p:cNvPr id="9" name="Текстовое поле 8"/>
          <p:cNvSpPr txBox="1"/>
          <p:nvPr/>
        </p:nvSpPr>
        <p:spPr>
          <a:xfrm>
            <a:off x="360000" y="4320000"/>
            <a:ext cx="11642090" cy="18148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 sz="2800">
                <a:latin typeface="Century Gothic" panose="020B0502020202020204" charset="0"/>
                <a:cs typeface="Century Gothic" panose="020B0502020202020204" charset="0"/>
              </a:rPr>
              <a:t>С помощью него можно получить прогноз на три дня вперёд. Также это сервис позволяет получать очень много погодных характеристик, на подобие температуры, влажности, облачности, скорости ветра и. т. д.</a:t>
            </a:r>
            <a:endParaRPr lang="ru-RU" altLang="en-US" sz="2800">
              <a:latin typeface="Century Gothic" panose="020B0502020202020204" charset="0"/>
              <a:cs typeface="Century Gothic" panose="020B0502020202020204" charset="0"/>
            </a:endParaRPr>
          </a:p>
        </p:txBody>
      </p:sp>
      <p:pic>
        <p:nvPicPr>
          <p:cNvPr id="12" name="Изображение 11" descr="ef86e6e432d7e4cfa4beca1f410e09b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8895" y="563880"/>
            <a:ext cx="3048000" cy="355536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60000" y="90170"/>
            <a:ext cx="10515600" cy="802640"/>
          </a:xfrm>
        </p:spPr>
        <p:txBody>
          <a:bodyPr>
            <a:normAutofit/>
          </a:bodyPr>
          <a:p>
            <a:r>
              <a:rPr lang="ru-RU" altLang="en-US" sz="4000">
                <a:latin typeface="Century Gothic" panose="020B0502020202020204" charset="0"/>
                <a:cs typeface="Century Gothic" panose="020B0502020202020204" charset="0"/>
              </a:rPr>
              <a:t>Иллюстрация работы </a:t>
            </a:r>
            <a:r>
              <a:rPr lang="en-US" altLang="ru-RU" sz="4000">
                <a:latin typeface="Century Gothic" panose="020B0502020202020204" charset="0"/>
                <a:cs typeface="Century Gothic" panose="020B0502020202020204" charset="0"/>
              </a:rPr>
              <a:t>Telegram-</a:t>
            </a:r>
            <a:r>
              <a:rPr lang="ru-RU" altLang="en-US" sz="4000">
                <a:latin typeface="Century Gothic" panose="020B0502020202020204" charset="0"/>
                <a:cs typeface="Century Gothic" panose="020B0502020202020204" charset="0"/>
              </a:rPr>
              <a:t>бота</a:t>
            </a:r>
            <a:endParaRPr lang="ru-RU" altLang="en-US" sz="4000">
              <a:latin typeface="Century Gothic" panose="020B0502020202020204" charset="0"/>
              <a:cs typeface="Century Gothic" panose="020B0502020202020204" charset="0"/>
            </a:endParaRPr>
          </a:p>
        </p:txBody>
      </p:sp>
      <p:sp>
        <p:nvSpPr>
          <p:cNvPr id="3" name="Замещающее содержимое 2"/>
          <p:cNvSpPr>
            <a:spLocks noGrp="1"/>
          </p:cNvSpPr>
          <p:nvPr>
            <p:ph idx="1"/>
          </p:nvPr>
        </p:nvSpPr>
        <p:spPr>
          <a:xfrm>
            <a:off x="90170" y="1033780"/>
            <a:ext cx="2438400" cy="636270"/>
          </a:xfrm>
        </p:spPr>
        <p:txBody>
          <a:bodyPr>
            <a:normAutofit/>
          </a:bodyPr>
          <a:p>
            <a:pPr algn="ctr"/>
            <a:r>
              <a:rPr lang="ru-RU" altLang="en-US" sz="2000">
                <a:latin typeface="Century Gothic" panose="020B0502020202020204" charset="0"/>
                <a:cs typeface="Century Gothic" panose="020B0502020202020204" charset="0"/>
              </a:rPr>
              <a:t>Запуск бота</a:t>
            </a:r>
            <a:endParaRPr lang="ru-RU" altLang="en-US" sz="2000">
              <a:latin typeface="Century Gothic" panose="020B0502020202020204" charset="0"/>
              <a:cs typeface="Century Gothic" panose="020B0502020202020204" charset="0"/>
            </a:endParaRPr>
          </a:p>
        </p:txBody>
      </p:sp>
      <p:pic>
        <p:nvPicPr>
          <p:cNvPr id="4" name="Изображение 3" descr="start_bo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9080" y="1670050"/>
            <a:ext cx="2100580" cy="4991735"/>
          </a:xfrm>
          <a:prstGeom prst="rect">
            <a:avLst/>
          </a:prstGeom>
        </p:spPr>
      </p:pic>
      <p:sp>
        <p:nvSpPr>
          <p:cNvPr id="5" name="Замещающее содержимое 2"/>
          <p:cNvSpPr>
            <a:spLocks noGrp="1"/>
          </p:cNvSpPr>
          <p:nvPr/>
        </p:nvSpPr>
        <p:spPr>
          <a:xfrm>
            <a:off x="3328670" y="1033780"/>
            <a:ext cx="7962265" cy="6362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28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altLang="en-US" sz="2000">
                <a:latin typeface="Century Gothic" panose="020B0502020202020204" charset="0"/>
                <a:cs typeface="Century Gothic" panose="020B0502020202020204" charset="0"/>
              </a:rPr>
              <a:t>Отправка геометки </a:t>
            </a:r>
            <a:r>
              <a:rPr lang="ru-RU" altLang="en-US" sz="1900">
                <a:latin typeface="Century Gothic" panose="020B0502020202020204" charset="0"/>
                <a:cs typeface="Century Gothic" panose="020B0502020202020204" charset="0"/>
              </a:rPr>
              <a:t>на мобильном устройстве</a:t>
            </a:r>
            <a:endParaRPr lang="ru-RU" altLang="en-US" sz="1900">
              <a:latin typeface="Century Gothic" panose="020B0502020202020204" charset="0"/>
              <a:cs typeface="Century Gothic" panose="020B0502020202020204" charset="0"/>
            </a:endParaRPr>
          </a:p>
        </p:txBody>
      </p:sp>
      <p:pic>
        <p:nvPicPr>
          <p:cNvPr id="7" name="Изображение 6" descr="geometka_mobile1 (1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8670" y="1670050"/>
            <a:ext cx="3191510" cy="4991735"/>
          </a:xfrm>
          <a:prstGeom prst="rect">
            <a:avLst/>
          </a:prstGeom>
        </p:spPr>
      </p:pic>
      <p:pic>
        <p:nvPicPr>
          <p:cNvPr id="8" name="Изображение 7" descr="geometka_mobile2 (1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9190" y="1670050"/>
            <a:ext cx="3113405" cy="498221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360000" y="90170"/>
            <a:ext cx="10515600" cy="802640"/>
          </a:xfrm>
        </p:spPr>
        <p:txBody>
          <a:bodyPr>
            <a:normAutofit/>
          </a:bodyPr>
          <a:p>
            <a:r>
              <a:rPr lang="ru-RU" altLang="en-US" sz="4000">
                <a:latin typeface="Century Gothic" panose="020B0502020202020204" charset="0"/>
                <a:cs typeface="Century Gothic" panose="020B0502020202020204" charset="0"/>
              </a:rPr>
              <a:t>Иллюстрация работы </a:t>
            </a:r>
            <a:r>
              <a:rPr lang="en-US" altLang="ru-RU" sz="4000">
                <a:latin typeface="Century Gothic" panose="020B0502020202020204" charset="0"/>
                <a:cs typeface="Century Gothic" panose="020B0502020202020204" charset="0"/>
              </a:rPr>
              <a:t>Telegram-</a:t>
            </a:r>
            <a:r>
              <a:rPr lang="ru-RU" altLang="en-US" sz="4000">
                <a:latin typeface="Century Gothic" panose="020B0502020202020204" charset="0"/>
                <a:cs typeface="Century Gothic" panose="020B0502020202020204" charset="0"/>
              </a:rPr>
              <a:t>бота</a:t>
            </a:r>
            <a:endParaRPr lang="ru-RU" altLang="en-US" sz="4000">
              <a:latin typeface="Century Gothic" panose="020B0502020202020204" charset="0"/>
              <a:cs typeface="Century Gothic" panose="020B0502020202020204" charset="0"/>
            </a:endParaRPr>
          </a:p>
        </p:txBody>
      </p:sp>
      <p:sp>
        <p:nvSpPr>
          <p:cNvPr id="5" name="Замещающее содержимое 2"/>
          <p:cNvSpPr>
            <a:spLocks noGrp="1"/>
          </p:cNvSpPr>
          <p:nvPr/>
        </p:nvSpPr>
        <p:spPr>
          <a:xfrm>
            <a:off x="302260" y="1033780"/>
            <a:ext cx="3799205" cy="6362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28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altLang="en-US" sz="2000">
                <a:latin typeface="Century Gothic" panose="020B0502020202020204" charset="0"/>
                <a:cs typeface="Century Gothic" panose="020B0502020202020204" charset="0"/>
              </a:rPr>
              <a:t>Отправка геометки </a:t>
            </a:r>
            <a:r>
              <a:rPr lang="ru-RU" altLang="en-US" sz="2000">
                <a:latin typeface="Century Gothic" panose="020B0502020202020204" charset="0"/>
                <a:cs typeface="Century Gothic" panose="020B0502020202020204" charset="0"/>
              </a:rPr>
              <a:t>на мобильном устройстве</a:t>
            </a:r>
            <a:endParaRPr lang="ru-RU" altLang="en-US" sz="2000">
              <a:latin typeface="Century Gothic" panose="020B0502020202020204" charset="0"/>
              <a:cs typeface="Century Gothic" panose="020B0502020202020204" charset="0"/>
            </a:endParaRPr>
          </a:p>
        </p:txBody>
      </p:sp>
      <p:sp>
        <p:nvSpPr>
          <p:cNvPr id="7" name="Замещающее содержимое 2"/>
          <p:cNvSpPr>
            <a:spLocks noGrp="1"/>
          </p:cNvSpPr>
          <p:nvPr/>
        </p:nvSpPr>
        <p:spPr>
          <a:xfrm>
            <a:off x="8641080" y="1033780"/>
            <a:ext cx="2601595" cy="6362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28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en-US" sz="2000">
                <a:latin typeface="Century Gothic" panose="020B0502020202020204" charset="0"/>
                <a:cs typeface="Century Gothic" panose="020B0502020202020204" charset="0"/>
              </a:rPr>
              <a:t>“</a:t>
            </a:r>
            <a:r>
              <a:rPr lang="ru-RU" altLang="en-US" sz="2000">
                <a:latin typeface="Century Gothic" panose="020B0502020202020204" charset="0"/>
                <a:cs typeface="Century Gothic" panose="020B0502020202020204" charset="0"/>
              </a:rPr>
              <a:t>Погода сейчас</a:t>
            </a:r>
            <a:r>
              <a:rPr lang="en-US" altLang="ru-RU" sz="2000">
                <a:latin typeface="Century Gothic" panose="020B0502020202020204" charset="0"/>
                <a:cs typeface="Century Gothic" panose="020B0502020202020204" charset="0"/>
              </a:rPr>
              <a:t>”</a:t>
            </a:r>
            <a:endParaRPr lang="en-US" altLang="ru-RU" sz="2000">
              <a:latin typeface="Century Gothic" panose="020B0502020202020204" charset="0"/>
              <a:cs typeface="Century Gothic" panose="020B0502020202020204" charset="0"/>
            </a:endParaRPr>
          </a:p>
        </p:txBody>
      </p:sp>
      <p:pic>
        <p:nvPicPr>
          <p:cNvPr id="8" name="Изображение 7" descr="bot_geometka_otpravlena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91125" y="1892935"/>
            <a:ext cx="2360295" cy="4813300"/>
          </a:xfrm>
          <a:prstGeom prst="rect">
            <a:avLst/>
          </a:prstGeom>
        </p:spPr>
      </p:pic>
      <p:sp>
        <p:nvSpPr>
          <p:cNvPr id="9" name="Замещающее содержимое 2"/>
          <p:cNvSpPr>
            <a:spLocks noGrp="1"/>
          </p:cNvSpPr>
          <p:nvPr/>
        </p:nvSpPr>
        <p:spPr>
          <a:xfrm>
            <a:off x="4864100" y="1033780"/>
            <a:ext cx="3014345" cy="6362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28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altLang="ru-RU" sz="2000">
                <a:latin typeface="Century Gothic" panose="020B0502020202020204" charset="0"/>
                <a:cs typeface="Century Gothic" panose="020B0502020202020204" charset="0"/>
              </a:rPr>
              <a:t>Выбор режима</a:t>
            </a:r>
            <a:endParaRPr lang="ru-RU" altLang="ru-RU" sz="2000">
              <a:latin typeface="Century Gothic" panose="020B0502020202020204" charset="0"/>
              <a:cs typeface="Century Gothic" panose="020B0502020202020204" charset="0"/>
            </a:endParaRPr>
          </a:p>
        </p:txBody>
      </p:sp>
      <p:pic>
        <p:nvPicPr>
          <p:cNvPr id="10" name="Изображение 9" descr="botnow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0960" y="1892935"/>
            <a:ext cx="1982470" cy="4813300"/>
          </a:xfrm>
          <a:prstGeom prst="rect">
            <a:avLst/>
          </a:prstGeom>
        </p:spPr>
      </p:pic>
      <p:pic>
        <p:nvPicPr>
          <p:cNvPr id="11" name="Изображение 10" descr="geometka_komp1 (1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4435" y="1892935"/>
            <a:ext cx="2014855" cy="48133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360000" y="90170"/>
            <a:ext cx="10515600" cy="802640"/>
          </a:xfrm>
        </p:spPr>
        <p:txBody>
          <a:bodyPr>
            <a:normAutofit/>
          </a:bodyPr>
          <a:p>
            <a:r>
              <a:rPr lang="ru-RU" altLang="en-US" sz="4000">
                <a:latin typeface="Century Gothic" panose="020B0502020202020204" charset="0"/>
                <a:cs typeface="Century Gothic" panose="020B0502020202020204" charset="0"/>
              </a:rPr>
              <a:t>Иллюстрация работы </a:t>
            </a:r>
            <a:r>
              <a:rPr lang="en-US" altLang="ru-RU" sz="4000">
                <a:latin typeface="Century Gothic" panose="020B0502020202020204" charset="0"/>
                <a:cs typeface="Century Gothic" panose="020B0502020202020204" charset="0"/>
              </a:rPr>
              <a:t>Telegram-</a:t>
            </a:r>
            <a:r>
              <a:rPr lang="ru-RU" altLang="en-US" sz="4000">
                <a:latin typeface="Century Gothic" panose="020B0502020202020204" charset="0"/>
                <a:cs typeface="Century Gothic" panose="020B0502020202020204" charset="0"/>
              </a:rPr>
              <a:t>бота</a:t>
            </a:r>
            <a:endParaRPr lang="ru-RU" altLang="en-US" sz="4000">
              <a:latin typeface="Century Gothic" panose="020B0502020202020204" charset="0"/>
              <a:cs typeface="Century Gothic" panose="020B0502020202020204" charset="0"/>
            </a:endParaRPr>
          </a:p>
        </p:txBody>
      </p:sp>
      <p:sp>
        <p:nvSpPr>
          <p:cNvPr id="5" name="Замещающее содержимое 2"/>
          <p:cNvSpPr>
            <a:spLocks noGrp="1"/>
          </p:cNvSpPr>
          <p:nvPr/>
        </p:nvSpPr>
        <p:spPr>
          <a:xfrm>
            <a:off x="302260" y="1033780"/>
            <a:ext cx="3799205" cy="4940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28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altLang="en-US" sz="2000">
                <a:latin typeface="Century Gothic" panose="020B0502020202020204" charset="0"/>
                <a:cs typeface="Century Gothic" panose="020B0502020202020204" charset="0"/>
              </a:rPr>
              <a:t>Прогноз на завтра</a:t>
            </a:r>
            <a:endParaRPr lang="ru-RU" altLang="en-US" sz="2000">
              <a:latin typeface="Century Gothic" panose="020B0502020202020204" charset="0"/>
              <a:cs typeface="Century Gothic" panose="020B0502020202020204" charset="0"/>
            </a:endParaRPr>
          </a:p>
        </p:txBody>
      </p:sp>
      <p:sp>
        <p:nvSpPr>
          <p:cNvPr id="7" name="Замещающее содержимое 2"/>
          <p:cNvSpPr>
            <a:spLocks noGrp="1"/>
          </p:cNvSpPr>
          <p:nvPr/>
        </p:nvSpPr>
        <p:spPr>
          <a:xfrm>
            <a:off x="8641080" y="1033780"/>
            <a:ext cx="2601595" cy="6362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28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altLang="en-US" sz="2000">
                <a:latin typeface="Century Gothic" panose="020B0502020202020204" charset="0"/>
                <a:cs typeface="Century Gothic" panose="020B0502020202020204" charset="0"/>
              </a:rPr>
              <a:t>Прогноз на третий день</a:t>
            </a:r>
            <a:endParaRPr lang="ru-RU" altLang="en-US" sz="2000">
              <a:latin typeface="Century Gothic" panose="020B0502020202020204" charset="0"/>
              <a:cs typeface="Century Gothic" panose="020B0502020202020204" charset="0"/>
            </a:endParaRPr>
          </a:p>
        </p:txBody>
      </p:sp>
      <p:sp>
        <p:nvSpPr>
          <p:cNvPr id="9" name="Замещающее содержимое 2"/>
          <p:cNvSpPr>
            <a:spLocks noGrp="1"/>
          </p:cNvSpPr>
          <p:nvPr/>
        </p:nvSpPr>
        <p:spPr>
          <a:xfrm>
            <a:off x="4864100" y="1033780"/>
            <a:ext cx="3014345" cy="6362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28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altLang="ru-RU" sz="2000">
                <a:latin typeface="Century Gothic" panose="020B0502020202020204" charset="0"/>
                <a:cs typeface="Century Gothic" panose="020B0502020202020204" charset="0"/>
              </a:rPr>
              <a:t>Прогноз на послезавтра</a:t>
            </a:r>
            <a:endParaRPr lang="ru-RU" altLang="ru-RU" sz="2000">
              <a:latin typeface="Century Gothic" panose="020B0502020202020204" charset="0"/>
              <a:cs typeface="Century Gothic" panose="020B0502020202020204" charset="0"/>
            </a:endParaRPr>
          </a:p>
        </p:txBody>
      </p:sp>
      <p:pic>
        <p:nvPicPr>
          <p:cNvPr id="2" name="Изображение 1" descr="botprognos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94435" y="1853565"/>
            <a:ext cx="2015490" cy="4845050"/>
          </a:xfrm>
          <a:prstGeom prst="rect">
            <a:avLst/>
          </a:prstGeom>
        </p:spPr>
      </p:pic>
      <p:pic>
        <p:nvPicPr>
          <p:cNvPr id="3" name="Изображение 2" descr="bot_poslezavtra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3505" y="1853565"/>
            <a:ext cx="2375535" cy="4853305"/>
          </a:xfrm>
          <a:prstGeom prst="rect">
            <a:avLst/>
          </a:prstGeom>
        </p:spPr>
      </p:pic>
      <p:pic>
        <p:nvPicPr>
          <p:cNvPr id="6" name="Изображение 5" descr="bot_chetver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1095" y="1853565"/>
            <a:ext cx="2361565" cy="482028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微软雅黑"/>
        <a:ea typeface=""/>
        <a:cs typeface=""/>
        <a:font script="Jpan" typeface="游ゴシック Light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微软雅黑"/>
        <a:ea typeface=""/>
        <a:cs typeface=""/>
        <a:font script="Jpan" typeface="游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1781</Words>
  <Application>WPS Presentation</Application>
  <PresentationFormat>宽屏</PresentationFormat>
  <Paragraphs>77</Paragraphs>
  <Slides>11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21" baseType="lpstr">
      <vt:lpstr>Arial</vt:lpstr>
      <vt:lpstr>SimSun</vt:lpstr>
      <vt:lpstr>Wingdings</vt:lpstr>
      <vt:lpstr>Calibri Light</vt:lpstr>
      <vt:lpstr>Century Gothic</vt:lpstr>
      <vt:lpstr>Microsoft YaHei</vt:lpstr>
      <vt:lpstr>Arial Unicode MS</vt:lpstr>
      <vt:lpstr>Calibri</vt:lpstr>
      <vt:lpstr>Times New Roman</vt:lpstr>
      <vt:lpstr>Office Theme</vt:lpstr>
      <vt:lpstr>Программирование погодного бота для мессенджера “Telegram”</vt:lpstr>
      <vt:lpstr>Актуальность</vt:lpstr>
      <vt:lpstr>Цель: разработка погодного Telegram-бота</vt:lpstr>
      <vt:lpstr>Основные определения</vt:lpstr>
      <vt:lpstr>Общую схему работы Telegram-ботов можно представить следующим образом:</vt:lpstr>
      <vt:lpstr>PowerPoint 演示文稿</vt:lpstr>
      <vt:lpstr>Демонстрация работы Telegram-бота</vt:lpstr>
      <vt:lpstr>Демонстрация работы Telegram-бота</vt:lpstr>
      <vt:lpstr>Демонстрация работы Telegram-бота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Georges</cp:lastModifiedBy>
  <cp:revision>11</cp:revision>
  <dcterms:created xsi:type="dcterms:W3CDTF">2025-01-27T15:31:00Z</dcterms:created>
  <dcterms:modified xsi:type="dcterms:W3CDTF">2025-01-28T19:10:49Z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1049-12.2.0.19821</vt:lpwstr>
  </property>
  <property fmtid="{D5CDD505-2E9C-101B-9397-08002B2CF9AE}" pid="3" name="ICV">
    <vt:lpwstr>2EF9F3F04CC042BF9135B46C55150CCA_11</vt:lpwstr>
  </property>
</Properties>
</file>